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notesMasterIdLst>
    <p:notesMasterId r:id="rId22"/>
  </p:notesMasterIdLst>
  <p:sldIdLst>
    <p:sldId id="256" r:id="rId2"/>
    <p:sldId id="279" r:id="rId3"/>
    <p:sldId id="281" r:id="rId4"/>
    <p:sldId id="282" r:id="rId5"/>
    <p:sldId id="283" r:id="rId6"/>
    <p:sldId id="285" r:id="rId7"/>
    <p:sldId id="284" r:id="rId8"/>
    <p:sldId id="286" r:id="rId9"/>
    <p:sldId id="288" r:id="rId10"/>
    <p:sldId id="287" r:id="rId11"/>
    <p:sldId id="289" r:id="rId12"/>
    <p:sldId id="291" r:id="rId13"/>
    <p:sldId id="295" r:id="rId14"/>
    <p:sldId id="290" r:id="rId15"/>
    <p:sldId id="297" r:id="rId16"/>
    <p:sldId id="292" r:id="rId17"/>
    <p:sldId id="298" r:id="rId18"/>
    <p:sldId id="293" r:id="rId19"/>
    <p:sldId id="296"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56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9B15"/>
    <a:srgbClr val="232E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showGuides="1">
      <p:cViewPr varScale="1">
        <p:scale>
          <a:sx n="74" d="100"/>
          <a:sy n="74" d="100"/>
        </p:scale>
        <p:origin x="-1074" y="-90"/>
      </p:cViewPr>
      <p:guideLst>
        <p:guide orient="horz" pos="2160"/>
        <p:guide pos="56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36236-6C8E-4314-B579-4D82A2B47B41}" type="datetimeFigureOut">
              <a:rPr lang="en-GB" smtClean="0"/>
              <a:t>05/09/2017</a:t>
            </a:fld>
            <a:endParaRPr lang="en-GB"/>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137BF-B009-4678-ACD7-E4740AA04D53}" type="slidenum">
              <a:rPr lang="en-GB" smtClean="0"/>
              <a:t>‹nr.›</a:t>
            </a:fld>
            <a:endParaRPr lang="en-GB"/>
          </a:p>
        </p:txBody>
      </p:sp>
    </p:spTree>
    <p:extLst>
      <p:ext uri="{BB962C8B-B14F-4D97-AF65-F5344CB8AC3E}">
        <p14:creationId xmlns:p14="http://schemas.microsoft.com/office/powerpoint/2010/main" val="128642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1" name="Espace réservé du texte 20"/>
          <p:cNvSpPr>
            <a:spLocks noGrp="1"/>
          </p:cNvSpPr>
          <p:nvPr>
            <p:ph type="body" sz="quarter" idx="10"/>
          </p:nvPr>
        </p:nvSpPr>
        <p:spPr>
          <a:xfrm>
            <a:off x="4101220" y="4016047"/>
            <a:ext cx="4861909" cy="1339850"/>
          </a:xfrm>
        </p:spPr>
        <p:txBody>
          <a:bodyPr/>
          <a:lstStyle>
            <a:lvl1pPr algn="r">
              <a:defRPr sz="2400">
                <a:solidFill>
                  <a:srgbClr val="E19B15"/>
                </a:solidFill>
                <a:latin typeface="+mn-lt"/>
              </a:defRPr>
            </a:lvl1pPr>
          </a:lstStyle>
          <a:p>
            <a:pPr marL="0" indent="0" algn="r">
              <a:lnSpc>
                <a:spcPct val="100000"/>
              </a:lnSpc>
              <a:spcBef>
                <a:spcPts val="0"/>
              </a:spcBef>
              <a:buNone/>
            </a:pPr>
            <a:endParaRPr lang="en-GB" sz="1900" dirty="0">
              <a:solidFill>
                <a:srgbClr val="E19B15"/>
              </a:solidFill>
            </a:endParaRPr>
          </a:p>
        </p:txBody>
      </p:sp>
      <p:pic>
        <p:nvPicPr>
          <p:cNvPr id="16" name="Imag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1059" y="5789242"/>
            <a:ext cx="2162070" cy="808074"/>
          </a:xfrm>
          <a:prstGeom prst="rect">
            <a:avLst/>
          </a:prstGeom>
        </p:spPr>
      </p:pic>
      <p:sp>
        <p:nvSpPr>
          <p:cNvPr id="17" name="ZoneTexte 16"/>
          <p:cNvSpPr txBox="1"/>
          <p:nvPr userDrawn="1"/>
        </p:nvSpPr>
        <p:spPr>
          <a:xfrm>
            <a:off x="612266" y="6443428"/>
            <a:ext cx="8439912" cy="261610"/>
          </a:xfrm>
          <a:prstGeom prst="rect">
            <a:avLst/>
          </a:prstGeom>
          <a:noFill/>
        </p:spPr>
        <p:txBody>
          <a:bodyPr wrap="square" rtlCol="0">
            <a:spAutoFit/>
          </a:bodyPr>
          <a:lstStyle/>
          <a:p>
            <a:pPr algn="r"/>
            <a:r>
              <a:rPr lang="en-GB" sz="1100" dirty="0">
                <a:solidFill>
                  <a:schemeClr val="bg2">
                    <a:lumMod val="50000"/>
                  </a:schemeClr>
                </a:solidFill>
                <a:latin typeface="+mj-lt"/>
              </a:rPr>
              <a:t>thermal hydraulics Simulations and Experiments for the Safety Assessment of </a:t>
            </a:r>
            <a:r>
              <a:rPr lang="en-GB" sz="1100" dirty="0" err="1">
                <a:solidFill>
                  <a:schemeClr val="bg2">
                    <a:lumMod val="50000"/>
                  </a:schemeClr>
                </a:solidFill>
                <a:latin typeface="+mj-lt"/>
              </a:rPr>
              <a:t>MEtal</a:t>
            </a:r>
            <a:r>
              <a:rPr lang="en-GB" sz="1100" dirty="0">
                <a:solidFill>
                  <a:schemeClr val="bg2">
                    <a:lumMod val="50000"/>
                  </a:schemeClr>
                </a:solidFill>
                <a:latin typeface="+mj-lt"/>
              </a:rPr>
              <a:t> cooled reactors </a:t>
            </a:r>
          </a:p>
        </p:txBody>
      </p:sp>
      <p:sp>
        <p:nvSpPr>
          <p:cNvPr id="2" name="Rectangle 1"/>
          <p:cNvSpPr/>
          <p:nvPr userDrawn="1"/>
        </p:nvSpPr>
        <p:spPr>
          <a:xfrm>
            <a:off x="0" y="0"/>
            <a:ext cx="9144000" cy="3433482"/>
          </a:xfrm>
          <a:prstGeom prst="rect">
            <a:avLst/>
          </a:prstGeom>
          <a:solidFill>
            <a:srgbClr val="232E5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re 17"/>
          <p:cNvSpPr>
            <a:spLocks noGrp="1"/>
          </p:cNvSpPr>
          <p:nvPr>
            <p:ph type="title"/>
          </p:nvPr>
        </p:nvSpPr>
        <p:spPr>
          <a:xfrm>
            <a:off x="193431" y="926440"/>
            <a:ext cx="8769698" cy="1074376"/>
          </a:xfrm>
        </p:spPr>
        <p:txBody>
          <a:bodyPr>
            <a:noAutofit/>
          </a:bodyPr>
          <a:lstStyle>
            <a:lvl1pPr>
              <a:defRPr sz="4400" baseline="0">
                <a:solidFill>
                  <a:schemeClr val="bg1"/>
                </a:solidFill>
              </a:defRPr>
            </a:lvl1pPr>
          </a:lstStyle>
          <a:p>
            <a:endParaRPr lang="en-GB" dirty="0"/>
          </a:p>
        </p:txBody>
      </p:sp>
      <p:pic>
        <p:nvPicPr>
          <p:cNvPr id="7"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575" y="6072095"/>
            <a:ext cx="982108" cy="650155"/>
          </a:xfrm>
          <a:prstGeom prst="rect">
            <a:avLst/>
          </a:prstGeom>
        </p:spPr>
      </p:pic>
    </p:spTree>
    <p:extLst>
      <p:ext uri="{BB962C8B-B14F-4D97-AF65-F5344CB8AC3E}">
        <p14:creationId xmlns:p14="http://schemas.microsoft.com/office/powerpoint/2010/main" val="37926588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numéro de diapositive 5"/>
          <p:cNvSpPr>
            <a:spLocks noGrp="1"/>
          </p:cNvSpPr>
          <p:nvPr>
            <p:ph type="sldNum" sz="quarter" idx="12"/>
          </p:nvPr>
        </p:nvSpPr>
        <p:spPr/>
        <p:txBody>
          <a:bodyPr/>
          <a:lstStyle/>
          <a:p>
            <a:fld id="{DF65F510-B44D-4A49-B906-A9FF7F026B1F}" type="slidenum">
              <a:rPr lang="en-GB" smtClean="0"/>
              <a:t>‹nr.›</a:t>
            </a:fld>
            <a:endParaRPr lang="en-GB"/>
          </a:p>
        </p:txBody>
      </p:sp>
      <p:sp>
        <p:nvSpPr>
          <p:cNvPr id="7" name="Titre 1"/>
          <p:cNvSpPr>
            <a:spLocks noGrp="1"/>
          </p:cNvSpPr>
          <p:nvPr>
            <p:ph type="title"/>
          </p:nvPr>
        </p:nvSpPr>
        <p:spPr>
          <a:xfrm>
            <a:off x="628650" y="365127"/>
            <a:ext cx="7886700" cy="784664"/>
          </a:xfrm>
        </p:spPr>
        <p:txBody>
          <a:bodyPr/>
          <a:lstStyle/>
          <a:p>
            <a:r>
              <a:rPr lang="fr-FR" dirty="0" smtClean="0"/>
              <a:t>Modifiez le style du titre</a:t>
            </a:r>
            <a:endParaRPr lang="en-GB" dirty="0"/>
          </a:p>
        </p:txBody>
      </p:sp>
      <p:cxnSp>
        <p:nvCxnSpPr>
          <p:cNvPr id="8" name="Connecteur droit 7"/>
          <p:cNvCxnSpPr/>
          <p:nvPr userDrawn="1"/>
        </p:nvCxnSpPr>
        <p:spPr>
          <a:xfrm flipV="1">
            <a:off x="628650" y="1032095"/>
            <a:ext cx="7886700" cy="9054"/>
          </a:xfrm>
          <a:prstGeom prst="line">
            <a:avLst/>
          </a:prstGeom>
          <a:ln>
            <a:solidFill>
              <a:srgbClr val="E19B15"/>
            </a:solidFill>
          </a:ln>
        </p:spPr>
        <p:style>
          <a:lnRef idx="1">
            <a:schemeClr val="accent1"/>
          </a:lnRef>
          <a:fillRef idx="0">
            <a:schemeClr val="accent1"/>
          </a:fillRef>
          <a:effectRef idx="0">
            <a:schemeClr val="accent1"/>
          </a:effectRef>
          <a:fontRef idx="minor">
            <a:schemeClr val="tx1"/>
          </a:fontRef>
        </p:style>
      </p:cxnSp>
      <p:sp>
        <p:nvSpPr>
          <p:cNvPr id="9" name="Espace réservé du pied de page 4"/>
          <p:cNvSpPr>
            <a:spLocks noGrp="1"/>
          </p:cNvSpPr>
          <p:nvPr>
            <p:ph type="ftr" sz="quarter" idx="11"/>
          </p:nvPr>
        </p:nvSpPr>
        <p:spPr>
          <a:xfrm>
            <a:off x="628650" y="6356351"/>
            <a:ext cx="5486400" cy="365125"/>
          </a:xfrm>
        </p:spPr>
        <p:txBody>
          <a:bodyPr/>
          <a:lstStyle/>
          <a:p>
            <a:r>
              <a:rPr lang="en-GB" smtClean="0"/>
              <a:t>Xi'an, 5 September 2017</a:t>
            </a:r>
            <a:endParaRPr lang="en-GB"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1713" y="157795"/>
            <a:ext cx="1053637" cy="393797"/>
          </a:xfrm>
          <a:prstGeom prst="rect">
            <a:avLst/>
          </a:prstGeom>
        </p:spPr>
      </p:pic>
    </p:spTree>
    <p:extLst>
      <p:ext uri="{BB962C8B-B14F-4D97-AF65-F5344CB8AC3E}">
        <p14:creationId xmlns:p14="http://schemas.microsoft.com/office/powerpoint/2010/main" val="7385716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pied de page 4"/>
          <p:cNvSpPr>
            <a:spLocks noGrp="1"/>
          </p:cNvSpPr>
          <p:nvPr>
            <p:ph type="ftr" sz="quarter" idx="11"/>
          </p:nvPr>
        </p:nvSpPr>
        <p:spPr/>
        <p:txBody>
          <a:bodyPr/>
          <a:lstStyle/>
          <a:p>
            <a:r>
              <a:rPr lang="en-GB" smtClean="0"/>
              <a:t>Xi'an, 5 September 2017</a:t>
            </a:r>
            <a:endParaRPr lang="en-GB" dirty="0"/>
          </a:p>
        </p:txBody>
      </p:sp>
      <p:sp>
        <p:nvSpPr>
          <p:cNvPr id="6" name="Espace réservé du numéro de diapositive 5"/>
          <p:cNvSpPr>
            <a:spLocks noGrp="1"/>
          </p:cNvSpPr>
          <p:nvPr>
            <p:ph type="sldNum" sz="quarter" idx="12"/>
          </p:nvPr>
        </p:nvSpPr>
        <p:spPr/>
        <p:txBody>
          <a:bodyPr/>
          <a:lstStyle/>
          <a:p>
            <a:fld id="{DF65F510-B44D-4A49-B906-A9FF7F026B1F}" type="slidenum">
              <a:rPr lang="en-GB" smtClean="0"/>
              <a:t>‹nr.›</a:t>
            </a:fld>
            <a:endParaRPr lang="en-GB"/>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299730" y="5453246"/>
            <a:ext cx="1053637" cy="393797"/>
          </a:xfrm>
          <a:prstGeom prst="rect">
            <a:avLst/>
          </a:prstGeom>
        </p:spPr>
      </p:pic>
      <p:cxnSp>
        <p:nvCxnSpPr>
          <p:cNvPr id="8" name="Connecteur droit 7"/>
          <p:cNvCxnSpPr/>
          <p:nvPr userDrawn="1"/>
        </p:nvCxnSpPr>
        <p:spPr>
          <a:xfrm rot="16200000" flipV="1">
            <a:off x="4320822" y="3267364"/>
            <a:ext cx="5832000" cy="9054"/>
          </a:xfrm>
          <a:prstGeom prst="line">
            <a:avLst/>
          </a:prstGeom>
          <a:ln>
            <a:solidFill>
              <a:srgbClr val="E19B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4537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8650" y="256270"/>
            <a:ext cx="7886700" cy="784664"/>
          </a:xfrm>
        </p:spPr>
        <p:txBody>
          <a:bodyPr/>
          <a:lstStyle/>
          <a:p>
            <a:r>
              <a:rPr lang="fr-FR" dirty="0" smtClean="0"/>
              <a:t>Modifiez le style du titre</a:t>
            </a:r>
            <a:endParaRPr lang="en-GB" dirty="0"/>
          </a:p>
        </p:txBody>
      </p:sp>
      <p:sp>
        <p:nvSpPr>
          <p:cNvPr id="3" name="Espace réservé du contenu 2"/>
          <p:cNvSpPr>
            <a:spLocks noGrp="1"/>
          </p:cNvSpPr>
          <p:nvPr>
            <p:ph idx="1"/>
          </p:nvPr>
        </p:nvSpPr>
        <p:spPr>
          <a:xfrm>
            <a:off x="628650" y="1376364"/>
            <a:ext cx="7886700" cy="4800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pied de page 4"/>
          <p:cNvSpPr>
            <a:spLocks noGrp="1"/>
          </p:cNvSpPr>
          <p:nvPr>
            <p:ph type="ftr" sz="quarter" idx="11"/>
          </p:nvPr>
        </p:nvSpPr>
        <p:spPr>
          <a:xfrm>
            <a:off x="0" y="6492875"/>
            <a:ext cx="5486400" cy="365125"/>
          </a:xfrm>
        </p:spPr>
        <p:txBody>
          <a:bodyPr/>
          <a:lstStyle/>
          <a:p>
            <a:r>
              <a:rPr lang="en-GB" smtClean="0"/>
              <a:t>Xi'an, 5 September 2017</a:t>
            </a:r>
            <a:endParaRPr lang="en-GB" dirty="0"/>
          </a:p>
        </p:txBody>
      </p:sp>
      <p:sp>
        <p:nvSpPr>
          <p:cNvPr id="6" name="Espace réservé du numéro de diapositive 5"/>
          <p:cNvSpPr>
            <a:spLocks noGrp="1"/>
          </p:cNvSpPr>
          <p:nvPr>
            <p:ph type="sldNum" sz="quarter" idx="12"/>
          </p:nvPr>
        </p:nvSpPr>
        <p:spPr>
          <a:xfrm>
            <a:off x="7086600" y="6492875"/>
            <a:ext cx="2057400" cy="365125"/>
          </a:xfrm>
        </p:spPr>
        <p:txBody>
          <a:bodyPr/>
          <a:lstStyle/>
          <a:p>
            <a:fld id="{DF65F510-B44D-4A49-B906-A9FF7F026B1F}" type="slidenum">
              <a:rPr lang="en-GB" smtClean="0"/>
              <a:t>‹nr.›</a:t>
            </a:fld>
            <a:endParaRPr lang="en-GB"/>
          </a:p>
        </p:txBody>
      </p:sp>
      <p:cxnSp>
        <p:nvCxnSpPr>
          <p:cNvPr id="9" name="Connecteur droit 8"/>
          <p:cNvCxnSpPr/>
          <p:nvPr userDrawn="1"/>
        </p:nvCxnSpPr>
        <p:spPr>
          <a:xfrm flipV="1">
            <a:off x="628650" y="1032095"/>
            <a:ext cx="7886700" cy="9054"/>
          </a:xfrm>
          <a:prstGeom prst="line">
            <a:avLst/>
          </a:prstGeom>
          <a:ln>
            <a:solidFill>
              <a:srgbClr val="E19B15"/>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1713" y="157795"/>
            <a:ext cx="1053637" cy="393797"/>
          </a:xfrm>
          <a:prstGeom prst="rect">
            <a:avLst/>
          </a:prstGeom>
          <a:effectLst/>
        </p:spPr>
      </p:pic>
    </p:spTree>
    <p:extLst>
      <p:ext uri="{BB962C8B-B14F-4D97-AF65-F5344CB8AC3E}">
        <p14:creationId xmlns:p14="http://schemas.microsoft.com/office/powerpoint/2010/main" val="130870906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663"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648776"/>
            <a:ext cx="7886700" cy="2852737"/>
          </a:xfrm>
        </p:spPr>
        <p:txBody>
          <a:bodyPr anchor="b"/>
          <a:lstStyle>
            <a:lvl1pPr>
              <a:defRPr sz="4500"/>
            </a:lvl1pPr>
          </a:lstStyle>
          <a:p>
            <a:r>
              <a:rPr lang="fr-FR" dirty="0" smtClean="0"/>
              <a:t>Modifiez le style du titre</a:t>
            </a:r>
            <a:endParaRPr lang="en-GB" dirty="0"/>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rgbClr val="E19B15"/>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smtClean="0"/>
              <a:t>Modifiez les styles du texte du masque</a:t>
            </a:r>
          </a:p>
        </p:txBody>
      </p:sp>
      <p:sp>
        <p:nvSpPr>
          <p:cNvPr id="5" name="Espace réservé du pied de page 4"/>
          <p:cNvSpPr>
            <a:spLocks noGrp="1"/>
          </p:cNvSpPr>
          <p:nvPr>
            <p:ph type="ftr" sz="quarter" idx="11"/>
          </p:nvPr>
        </p:nvSpPr>
        <p:spPr/>
        <p:txBody>
          <a:bodyPr/>
          <a:lstStyle/>
          <a:p>
            <a:r>
              <a:rPr lang="en-GB" smtClean="0"/>
              <a:t>Xi'an, 5 September 2017</a:t>
            </a:r>
            <a:endParaRPr lang="en-GB" dirty="0"/>
          </a:p>
        </p:txBody>
      </p:sp>
      <p:sp>
        <p:nvSpPr>
          <p:cNvPr id="6" name="Espace réservé du numéro de diapositive 5"/>
          <p:cNvSpPr>
            <a:spLocks noGrp="1"/>
          </p:cNvSpPr>
          <p:nvPr>
            <p:ph type="sldNum" sz="quarter" idx="12"/>
          </p:nvPr>
        </p:nvSpPr>
        <p:spPr/>
        <p:txBody>
          <a:bodyPr/>
          <a:lstStyle/>
          <a:p>
            <a:fld id="{DF65F510-B44D-4A49-B906-A9FF7F026B1F}" type="slidenum">
              <a:rPr lang="en-GB" smtClean="0"/>
              <a:t>‹nr.›</a:t>
            </a:fld>
            <a:endParaRPr lang="en-GB"/>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1713" y="157795"/>
            <a:ext cx="1053637" cy="393797"/>
          </a:xfrm>
          <a:prstGeom prst="rect">
            <a:avLst/>
          </a:prstGeom>
          <a:effectLst/>
        </p:spPr>
      </p:pic>
      <p:cxnSp>
        <p:nvCxnSpPr>
          <p:cNvPr id="8" name="Connecteur droit 7"/>
          <p:cNvCxnSpPr/>
          <p:nvPr userDrawn="1"/>
        </p:nvCxnSpPr>
        <p:spPr>
          <a:xfrm flipV="1">
            <a:off x="637355" y="4547386"/>
            <a:ext cx="7886700" cy="9054"/>
          </a:xfrm>
          <a:prstGeom prst="line">
            <a:avLst/>
          </a:prstGeom>
          <a:ln>
            <a:solidFill>
              <a:srgbClr val="E19B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817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28650" y="1376363"/>
            <a:ext cx="3886200" cy="4800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29150" y="1376363"/>
            <a:ext cx="3886200" cy="4800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u numéro de diapositive 6"/>
          <p:cNvSpPr>
            <a:spLocks noGrp="1"/>
          </p:cNvSpPr>
          <p:nvPr>
            <p:ph type="sldNum" sz="quarter" idx="12"/>
          </p:nvPr>
        </p:nvSpPr>
        <p:spPr/>
        <p:txBody>
          <a:bodyPr/>
          <a:lstStyle/>
          <a:p>
            <a:fld id="{DF65F510-B44D-4A49-B906-A9FF7F026B1F}" type="slidenum">
              <a:rPr lang="en-GB" smtClean="0"/>
              <a:t>‹nr.›</a:t>
            </a:fld>
            <a:endParaRPr lang="en-GB"/>
          </a:p>
        </p:txBody>
      </p:sp>
      <p:sp>
        <p:nvSpPr>
          <p:cNvPr id="8" name="Titre 1"/>
          <p:cNvSpPr>
            <a:spLocks noGrp="1"/>
          </p:cNvSpPr>
          <p:nvPr>
            <p:ph type="title"/>
          </p:nvPr>
        </p:nvSpPr>
        <p:spPr>
          <a:xfrm>
            <a:off x="628650" y="365127"/>
            <a:ext cx="7886700" cy="784664"/>
          </a:xfrm>
        </p:spPr>
        <p:txBody>
          <a:bodyPr/>
          <a:lstStyle/>
          <a:p>
            <a:r>
              <a:rPr lang="fr-FR" dirty="0" smtClean="0"/>
              <a:t>Modifiez le style du titre</a:t>
            </a:r>
            <a:endParaRPr lang="en-GB" dirty="0"/>
          </a:p>
        </p:txBody>
      </p:sp>
      <p:cxnSp>
        <p:nvCxnSpPr>
          <p:cNvPr id="9" name="Connecteur droit 8"/>
          <p:cNvCxnSpPr/>
          <p:nvPr userDrawn="1"/>
        </p:nvCxnSpPr>
        <p:spPr>
          <a:xfrm flipV="1">
            <a:off x="628650" y="1032095"/>
            <a:ext cx="7886700" cy="9054"/>
          </a:xfrm>
          <a:prstGeom prst="line">
            <a:avLst/>
          </a:prstGeom>
          <a:ln>
            <a:solidFill>
              <a:srgbClr val="E19B15"/>
            </a:solidFill>
          </a:ln>
        </p:spPr>
        <p:style>
          <a:lnRef idx="1">
            <a:schemeClr val="accent1"/>
          </a:lnRef>
          <a:fillRef idx="0">
            <a:schemeClr val="accent1"/>
          </a:fillRef>
          <a:effectRef idx="0">
            <a:schemeClr val="accent1"/>
          </a:effectRef>
          <a:fontRef idx="minor">
            <a:schemeClr val="tx1"/>
          </a:fontRef>
        </p:style>
      </p:cxnSp>
      <p:sp>
        <p:nvSpPr>
          <p:cNvPr id="10" name="Espace réservé du pied de page 4"/>
          <p:cNvSpPr>
            <a:spLocks noGrp="1"/>
          </p:cNvSpPr>
          <p:nvPr>
            <p:ph type="ftr" sz="quarter" idx="11"/>
          </p:nvPr>
        </p:nvSpPr>
        <p:spPr>
          <a:xfrm>
            <a:off x="628650" y="6356351"/>
            <a:ext cx="5486400" cy="365125"/>
          </a:xfrm>
        </p:spPr>
        <p:txBody>
          <a:bodyPr/>
          <a:lstStyle/>
          <a:p>
            <a:r>
              <a:rPr lang="en-GB" smtClean="0"/>
              <a:t>Xi'an, 5 September 2017</a:t>
            </a:r>
            <a:endParaRPr lang="en-GB" dirty="0"/>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1713" y="157795"/>
            <a:ext cx="1053637" cy="393797"/>
          </a:xfrm>
          <a:prstGeom prst="rect">
            <a:avLst/>
          </a:prstGeom>
        </p:spPr>
      </p:pic>
    </p:spTree>
    <p:extLst>
      <p:ext uri="{BB962C8B-B14F-4D97-AF65-F5344CB8AC3E}">
        <p14:creationId xmlns:p14="http://schemas.microsoft.com/office/powerpoint/2010/main" val="166602742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867"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29842" y="1376363"/>
            <a:ext cx="3868340" cy="44039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smtClean="0"/>
              <a:t>Modifiez les styles du texte du masque</a:t>
            </a:r>
          </a:p>
        </p:txBody>
      </p:sp>
      <p:sp>
        <p:nvSpPr>
          <p:cNvPr id="4" name="Espace réservé du contenu 3"/>
          <p:cNvSpPr>
            <a:spLocks noGrp="1"/>
          </p:cNvSpPr>
          <p:nvPr>
            <p:ph sz="half" idx="2"/>
          </p:nvPr>
        </p:nvSpPr>
        <p:spPr>
          <a:xfrm>
            <a:off x="629842" y="1983447"/>
            <a:ext cx="3868340" cy="42062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29150" y="1376363"/>
            <a:ext cx="3887391" cy="44039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1983447"/>
            <a:ext cx="3887391" cy="42062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9" name="Espace réservé du numéro de diapositive 8"/>
          <p:cNvSpPr>
            <a:spLocks noGrp="1"/>
          </p:cNvSpPr>
          <p:nvPr>
            <p:ph type="sldNum" sz="quarter" idx="12"/>
          </p:nvPr>
        </p:nvSpPr>
        <p:spPr/>
        <p:txBody>
          <a:bodyPr/>
          <a:lstStyle/>
          <a:p>
            <a:fld id="{DF65F510-B44D-4A49-B906-A9FF7F026B1F}" type="slidenum">
              <a:rPr lang="en-GB" smtClean="0"/>
              <a:t>‹nr.›</a:t>
            </a:fld>
            <a:endParaRPr lang="en-GB"/>
          </a:p>
        </p:txBody>
      </p:sp>
      <p:sp>
        <p:nvSpPr>
          <p:cNvPr id="10" name="Titre 1"/>
          <p:cNvSpPr>
            <a:spLocks noGrp="1"/>
          </p:cNvSpPr>
          <p:nvPr>
            <p:ph type="title"/>
          </p:nvPr>
        </p:nvSpPr>
        <p:spPr>
          <a:xfrm>
            <a:off x="628650" y="365127"/>
            <a:ext cx="7886700" cy="784664"/>
          </a:xfrm>
        </p:spPr>
        <p:txBody>
          <a:bodyPr/>
          <a:lstStyle/>
          <a:p>
            <a:r>
              <a:rPr lang="fr-FR" dirty="0" smtClean="0"/>
              <a:t>Modifiez le style du titre</a:t>
            </a:r>
            <a:endParaRPr lang="en-GB" dirty="0"/>
          </a:p>
        </p:txBody>
      </p:sp>
      <p:cxnSp>
        <p:nvCxnSpPr>
          <p:cNvPr id="11" name="Connecteur droit 10"/>
          <p:cNvCxnSpPr/>
          <p:nvPr userDrawn="1"/>
        </p:nvCxnSpPr>
        <p:spPr>
          <a:xfrm flipV="1">
            <a:off x="628650" y="1032095"/>
            <a:ext cx="7886700" cy="9054"/>
          </a:xfrm>
          <a:prstGeom prst="line">
            <a:avLst/>
          </a:prstGeom>
          <a:ln>
            <a:solidFill>
              <a:srgbClr val="E19B15"/>
            </a:solidFill>
          </a:ln>
        </p:spPr>
        <p:style>
          <a:lnRef idx="1">
            <a:schemeClr val="accent1"/>
          </a:lnRef>
          <a:fillRef idx="0">
            <a:schemeClr val="accent1"/>
          </a:fillRef>
          <a:effectRef idx="0">
            <a:schemeClr val="accent1"/>
          </a:effectRef>
          <a:fontRef idx="minor">
            <a:schemeClr val="tx1"/>
          </a:fontRef>
        </p:style>
      </p:cxnSp>
      <p:sp>
        <p:nvSpPr>
          <p:cNvPr id="12" name="Espace réservé du pied de page 4"/>
          <p:cNvSpPr>
            <a:spLocks noGrp="1"/>
          </p:cNvSpPr>
          <p:nvPr>
            <p:ph type="ftr" sz="quarter" idx="11"/>
          </p:nvPr>
        </p:nvSpPr>
        <p:spPr>
          <a:xfrm>
            <a:off x="628650" y="6356351"/>
            <a:ext cx="5486400" cy="365125"/>
          </a:xfrm>
        </p:spPr>
        <p:txBody>
          <a:bodyPr/>
          <a:lstStyle/>
          <a:p>
            <a:r>
              <a:rPr lang="en-GB" smtClean="0"/>
              <a:t>Xi'an, 5 September 2017</a:t>
            </a:r>
            <a:endParaRPr lang="en-GB" dirty="0"/>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1713" y="157795"/>
            <a:ext cx="1053637" cy="393797"/>
          </a:xfrm>
          <a:prstGeom prst="rect">
            <a:avLst/>
          </a:prstGeom>
        </p:spPr>
      </p:pic>
    </p:spTree>
    <p:extLst>
      <p:ext uri="{BB962C8B-B14F-4D97-AF65-F5344CB8AC3E}">
        <p14:creationId xmlns:p14="http://schemas.microsoft.com/office/powerpoint/2010/main" val="50556904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867"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GB" smtClean="0"/>
              <a:t>Xi'an, 5 September 2017</a:t>
            </a:r>
            <a:endParaRPr lang="en-GB" dirty="0"/>
          </a:p>
        </p:txBody>
      </p:sp>
      <p:sp>
        <p:nvSpPr>
          <p:cNvPr id="5" name="Espace réservé du numéro de diapositive 4"/>
          <p:cNvSpPr>
            <a:spLocks noGrp="1"/>
          </p:cNvSpPr>
          <p:nvPr>
            <p:ph type="sldNum" sz="quarter" idx="12"/>
          </p:nvPr>
        </p:nvSpPr>
        <p:spPr/>
        <p:txBody>
          <a:bodyPr/>
          <a:lstStyle/>
          <a:p>
            <a:fld id="{DF65F510-B44D-4A49-B906-A9FF7F026B1F}" type="slidenum">
              <a:rPr lang="en-GB" smtClean="0"/>
              <a:t>‹nr.›</a:t>
            </a:fld>
            <a:endParaRPr lang="en-GB"/>
          </a:p>
        </p:txBody>
      </p:sp>
      <p:sp>
        <p:nvSpPr>
          <p:cNvPr id="6" name="Titre 1"/>
          <p:cNvSpPr>
            <a:spLocks noGrp="1"/>
          </p:cNvSpPr>
          <p:nvPr>
            <p:ph type="title"/>
          </p:nvPr>
        </p:nvSpPr>
        <p:spPr>
          <a:xfrm>
            <a:off x="628650" y="365127"/>
            <a:ext cx="7886700" cy="784664"/>
          </a:xfrm>
        </p:spPr>
        <p:txBody>
          <a:bodyPr/>
          <a:lstStyle/>
          <a:p>
            <a:r>
              <a:rPr lang="fr-FR" dirty="0" smtClean="0"/>
              <a:t>Modifiez le style du titre</a:t>
            </a:r>
            <a:endParaRPr lang="en-GB" dirty="0"/>
          </a:p>
        </p:txBody>
      </p:sp>
      <p:cxnSp>
        <p:nvCxnSpPr>
          <p:cNvPr id="7" name="Connecteur droit 6"/>
          <p:cNvCxnSpPr/>
          <p:nvPr userDrawn="1"/>
        </p:nvCxnSpPr>
        <p:spPr>
          <a:xfrm flipV="1">
            <a:off x="628650" y="1032095"/>
            <a:ext cx="7886700" cy="9054"/>
          </a:xfrm>
          <a:prstGeom prst="line">
            <a:avLst/>
          </a:prstGeom>
          <a:ln>
            <a:solidFill>
              <a:srgbClr val="E19B15"/>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1713" y="157795"/>
            <a:ext cx="1053637" cy="393797"/>
          </a:xfrm>
          <a:prstGeom prst="rect">
            <a:avLst/>
          </a:prstGeom>
        </p:spPr>
      </p:pic>
    </p:spTree>
    <p:extLst>
      <p:ext uri="{BB962C8B-B14F-4D97-AF65-F5344CB8AC3E}">
        <p14:creationId xmlns:p14="http://schemas.microsoft.com/office/powerpoint/2010/main" val="18808136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en-GB" smtClean="0"/>
              <a:t>Xi'an, 5 September 2017</a:t>
            </a:r>
            <a:endParaRPr lang="en-GB" dirty="0"/>
          </a:p>
        </p:txBody>
      </p:sp>
      <p:sp>
        <p:nvSpPr>
          <p:cNvPr id="4" name="Espace réservé du numéro de diapositive 3"/>
          <p:cNvSpPr>
            <a:spLocks noGrp="1"/>
          </p:cNvSpPr>
          <p:nvPr>
            <p:ph type="sldNum" sz="quarter" idx="12"/>
          </p:nvPr>
        </p:nvSpPr>
        <p:spPr/>
        <p:txBody>
          <a:bodyPr/>
          <a:lstStyle/>
          <a:p>
            <a:fld id="{DF65F510-B44D-4A49-B906-A9FF7F026B1F}" type="slidenum">
              <a:rPr lang="en-GB" smtClean="0"/>
              <a:t>‹nr.›</a:t>
            </a:fld>
            <a:endParaRPr lang="en-GB"/>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1713" y="157795"/>
            <a:ext cx="1053637" cy="393797"/>
          </a:xfrm>
          <a:prstGeom prst="rect">
            <a:avLst/>
          </a:prstGeom>
        </p:spPr>
      </p:pic>
    </p:spTree>
    <p:extLst>
      <p:ext uri="{BB962C8B-B14F-4D97-AF65-F5344CB8AC3E}">
        <p14:creationId xmlns:p14="http://schemas.microsoft.com/office/powerpoint/2010/main" val="12914299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dirty="0" smtClean="0"/>
              <a:t>Modifiez le style du titre</a:t>
            </a:r>
            <a:endParaRPr lang="en-GB" dirty="0"/>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7" name="Espace réservé du numéro de diapositive 6"/>
          <p:cNvSpPr>
            <a:spLocks noGrp="1"/>
          </p:cNvSpPr>
          <p:nvPr>
            <p:ph type="sldNum" sz="quarter" idx="12"/>
          </p:nvPr>
        </p:nvSpPr>
        <p:spPr/>
        <p:txBody>
          <a:bodyPr/>
          <a:lstStyle/>
          <a:p>
            <a:fld id="{DF65F510-B44D-4A49-B906-A9FF7F026B1F}" type="slidenum">
              <a:rPr lang="en-GB" smtClean="0"/>
              <a:t>‹nr.›</a:t>
            </a:fld>
            <a:endParaRPr lang="en-GB"/>
          </a:p>
        </p:txBody>
      </p:sp>
      <p:sp>
        <p:nvSpPr>
          <p:cNvPr id="8" name="Espace réservé du pied de page 4"/>
          <p:cNvSpPr>
            <a:spLocks noGrp="1"/>
          </p:cNvSpPr>
          <p:nvPr>
            <p:ph type="ftr" sz="quarter" idx="11"/>
          </p:nvPr>
        </p:nvSpPr>
        <p:spPr>
          <a:xfrm>
            <a:off x="628650" y="6356351"/>
            <a:ext cx="5486400" cy="365125"/>
          </a:xfrm>
        </p:spPr>
        <p:txBody>
          <a:bodyPr/>
          <a:lstStyle/>
          <a:p>
            <a:r>
              <a:rPr lang="en-GB" smtClean="0"/>
              <a:t>Xi'an, 5 September 2017</a:t>
            </a:r>
            <a:endParaRPr lang="en-GB"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1713" y="157795"/>
            <a:ext cx="1053637" cy="393797"/>
          </a:xfrm>
          <a:prstGeom prst="rect">
            <a:avLst/>
          </a:prstGeom>
        </p:spPr>
      </p:pic>
      <p:cxnSp>
        <p:nvCxnSpPr>
          <p:cNvPr id="10" name="Connecteur droit 9"/>
          <p:cNvCxnSpPr/>
          <p:nvPr userDrawn="1"/>
        </p:nvCxnSpPr>
        <p:spPr>
          <a:xfrm flipV="1">
            <a:off x="637353" y="1972621"/>
            <a:ext cx="2952000" cy="9054"/>
          </a:xfrm>
          <a:prstGeom prst="line">
            <a:avLst/>
          </a:prstGeom>
          <a:ln>
            <a:solidFill>
              <a:srgbClr val="E19B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375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en-GB"/>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7" name="Espace réservé du numéro de diapositive 6"/>
          <p:cNvSpPr>
            <a:spLocks noGrp="1"/>
          </p:cNvSpPr>
          <p:nvPr>
            <p:ph type="sldNum" sz="quarter" idx="12"/>
          </p:nvPr>
        </p:nvSpPr>
        <p:spPr/>
        <p:txBody>
          <a:bodyPr/>
          <a:lstStyle/>
          <a:p>
            <a:fld id="{DF65F510-B44D-4A49-B906-A9FF7F026B1F}" type="slidenum">
              <a:rPr lang="en-GB" smtClean="0"/>
              <a:t>‹nr.›</a:t>
            </a:fld>
            <a:endParaRPr lang="en-GB"/>
          </a:p>
        </p:txBody>
      </p:sp>
      <p:sp>
        <p:nvSpPr>
          <p:cNvPr id="8" name="Espace réservé du pied de page 4"/>
          <p:cNvSpPr>
            <a:spLocks noGrp="1"/>
          </p:cNvSpPr>
          <p:nvPr>
            <p:ph type="ftr" sz="quarter" idx="11"/>
          </p:nvPr>
        </p:nvSpPr>
        <p:spPr>
          <a:xfrm>
            <a:off x="628650" y="6356351"/>
            <a:ext cx="5486400" cy="365125"/>
          </a:xfrm>
        </p:spPr>
        <p:txBody>
          <a:bodyPr/>
          <a:lstStyle/>
          <a:p>
            <a:r>
              <a:rPr lang="en-GB" smtClean="0"/>
              <a:t>Xi'an, 5 September 2017</a:t>
            </a:r>
            <a:endParaRPr lang="en-GB"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1713" y="157795"/>
            <a:ext cx="1053637" cy="393797"/>
          </a:xfrm>
          <a:prstGeom prst="rect">
            <a:avLst/>
          </a:prstGeom>
        </p:spPr>
      </p:pic>
      <p:cxnSp>
        <p:nvCxnSpPr>
          <p:cNvPr id="10" name="Connecteur droit 9"/>
          <p:cNvCxnSpPr/>
          <p:nvPr userDrawn="1"/>
        </p:nvCxnSpPr>
        <p:spPr>
          <a:xfrm flipV="1">
            <a:off x="637353" y="1972621"/>
            <a:ext cx="2952000" cy="9054"/>
          </a:xfrm>
          <a:prstGeom prst="line">
            <a:avLst/>
          </a:prstGeom>
          <a:ln>
            <a:solidFill>
              <a:srgbClr val="E19B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9568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676023"/>
          </a:xfrm>
          <a:prstGeom prst="rect">
            <a:avLst/>
          </a:prstGeom>
        </p:spPr>
        <p:txBody>
          <a:bodyPr vert="horz" lIns="91440" tIns="45720" rIns="91440" bIns="45720" rtlCol="0" anchor="ctr">
            <a:normAutofit/>
          </a:bodyPr>
          <a:lstStyle/>
          <a:p>
            <a:r>
              <a:rPr lang="fr-FR" dirty="0" smtClean="0"/>
              <a:t>Modifiez le style du titre</a:t>
            </a:r>
            <a:endParaRPr lang="en-GB" dirty="0"/>
          </a:p>
        </p:txBody>
      </p:sp>
      <p:sp>
        <p:nvSpPr>
          <p:cNvPr id="3" name="Espace réservé du texte 2"/>
          <p:cNvSpPr>
            <a:spLocks noGrp="1"/>
          </p:cNvSpPr>
          <p:nvPr>
            <p:ph type="body" idx="1"/>
          </p:nvPr>
        </p:nvSpPr>
        <p:spPr>
          <a:xfrm>
            <a:off x="628650" y="1213164"/>
            <a:ext cx="7886700" cy="4963799"/>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5" name="Espace réservé du pied de page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smtClean="0"/>
              <a:t>Xi'an, 5 September 2017</a:t>
            </a:r>
            <a:endParaRPr lang="en-GB" dirty="0"/>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65F510-B44D-4A49-B906-A9FF7F026B1F}" type="slidenum">
              <a:rPr lang="en-GB" smtClean="0"/>
              <a:t>‹nr.›</a:t>
            </a:fld>
            <a:endParaRPr lang="en-GB"/>
          </a:p>
        </p:txBody>
      </p:sp>
    </p:spTree>
    <p:extLst>
      <p:ext uri="{BB962C8B-B14F-4D97-AF65-F5344CB8AC3E}">
        <p14:creationId xmlns:p14="http://schemas.microsoft.com/office/powerpoint/2010/main" val="2111361576"/>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rgbClr val="232E5B"/>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663"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gif"/><Relationship Id="rId7" Type="http://schemas.openxmlformats.org/officeDocument/2006/relationships/hyperlink" Target="https://www.google.nl/url?sa=i&amp;rct=j&amp;q=&amp;esrc=s&amp;source=images&amp;cd=&amp;cad=rja&amp;uact=8&amp;ved=0ahUKEwiO9ZKcxZDVAhXRa1AKHfHdD4IQjRwIBw&amp;url=https://www.leader-fp7.eu/PublicPages/consortium_partners/P01-Ansaldo.htm&amp;psig=AFQjCNGJwAzRFse71PkFEabg2LjVCehdkQ&amp;ust=1500388592528909"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2016" y="641112"/>
            <a:ext cx="8804930" cy="2112264"/>
          </a:xfrm>
        </p:spPr>
        <p:txBody>
          <a:bodyPr>
            <a:normAutofit fontScale="90000"/>
          </a:bodyPr>
          <a:lstStyle/>
          <a:p>
            <a:r>
              <a:rPr lang="en-GB" sz="4800" dirty="0"/>
              <a:t>CFD ANALYSES OF THE INTERNAL BLOCKAGE IN THE NACIE-UP FUEL PIN BUNDLE SIMULATOR</a:t>
            </a:r>
            <a:endParaRPr lang="en-GB" sz="4800" dirty="0">
              <a:solidFill>
                <a:schemeClr val="bg1"/>
              </a:solidFill>
            </a:endParaRPr>
          </a:p>
        </p:txBody>
      </p:sp>
      <p:sp>
        <p:nvSpPr>
          <p:cNvPr id="3" name="Sous-titre 2"/>
          <p:cNvSpPr>
            <a:spLocks noGrp="1"/>
          </p:cNvSpPr>
          <p:nvPr>
            <p:ph type="subTitle" idx="4294967295"/>
          </p:nvPr>
        </p:nvSpPr>
        <p:spPr>
          <a:xfrm>
            <a:off x="0" y="3881230"/>
            <a:ext cx="9058385" cy="1177279"/>
          </a:xfrm>
        </p:spPr>
        <p:txBody>
          <a:bodyPr>
            <a:noAutofit/>
          </a:bodyPr>
          <a:lstStyle/>
          <a:p>
            <a:pPr marL="0" indent="0" algn="r">
              <a:lnSpc>
                <a:spcPct val="100000"/>
              </a:lnSpc>
              <a:spcBef>
                <a:spcPts val="0"/>
              </a:spcBef>
              <a:buNone/>
            </a:pPr>
            <a:r>
              <a:rPr lang="it-IT" sz="1900" dirty="0" smtClean="0">
                <a:solidFill>
                  <a:srgbClr val="E19B15"/>
                </a:solidFill>
              </a:rPr>
              <a:t>I. Di </a:t>
            </a:r>
            <a:r>
              <a:rPr lang="it-IT" sz="1900" dirty="0">
                <a:solidFill>
                  <a:srgbClr val="E19B15"/>
                </a:solidFill>
              </a:rPr>
              <a:t>Piazza (ENEA), R. Marinari, N. Forgione (UNIPI), F. Magugliani (ANN</a:t>
            </a:r>
            <a:r>
              <a:rPr lang="it-IT" sz="1900" dirty="0" smtClean="0">
                <a:solidFill>
                  <a:srgbClr val="E19B15"/>
                </a:solidFill>
              </a:rPr>
              <a:t>) </a:t>
            </a:r>
            <a:br>
              <a:rPr lang="it-IT" sz="1900" dirty="0" smtClean="0">
                <a:solidFill>
                  <a:srgbClr val="E19B15"/>
                </a:solidFill>
              </a:rPr>
            </a:br>
            <a:r>
              <a:rPr lang="it-IT" sz="1900" dirty="0" smtClean="0">
                <a:solidFill>
                  <a:srgbClr val="E19B15"/>
                </a:solidFill>
              </a:rPr>
              <a:t>W</a:t>
            </a:r>
            <a:r>
              <a:rPr lang="it-IT" sz="1900" dirty="0">
                <a:solidFill>
                  <a:srgbClr val="E19B15"/>
                </a:solidFill>
              </a:rPr>
              <a:t>. Borreani, </a:t>
            </a:r>
            <a:r>
              <a:rPr lang="it-IT" sz="1900" dirty="0" smtClean="0">
                <a:solidFill>
                  <a:srgbClr val="E19B15"/>
                </a:solidFill>
              </a:rPr>
              <a:t>G</a:t>
            </a:r>
            <a:r>
              <a:rPr lang="it-IT" sz="1900" dirty="0">
                <a:solidFill>
                  <a:srgbClr val="E19B15"/>
                </a:solidFill>
              </a:rPr>
              <a:t>. Lomonaco (Uni Genoa), H. </a:t>
            </a:r>
            <a:r>
              <a:rPr lang="it-IT" sz="1900" dirty="0" smtClean="0">
                <a:solidFill>
                  <a:srgbClr val="E19B15"/>
                </a:solidFill>
              </a:rPr>
              <a:t>Doolaard, </a:t>
            </a:r>
            <a:r>
              <a:rPr lang="it-IT" sz="1900" u="sng" dirty="0" smtClean="0">
                <a:solidFill>
                  <a:srgbClr val="E19B15"/>
                </a:solidFill>
              </a:rPr>
              <a:t>F. Roelofs</a:t>
            </a:r>
            <a:r>
              <a:rPr lang="it-IT" sz="1900" dirty="0" smtClean="0">
                <a:solidFill>
                  <a:srgbClr val="E19B15"/>
                </a:solidFill>
              </a:rPr>
              <a:t> </a:t>
            </a:r>
            <a:r>
              <a:rPr lang="it-IT" sz="1900" dirty="0">
                <a:solidFill>
                  <a:srgbClr val="E19B15"/>
                </a:solidFill>
              </a:rPr>
              <a:t>(NRG</a:t>
            </a:r>
            <a:r>
              <a:rPr lang="it-IT" sz="1900" dirty="0" smtClean="0">
                <a:solidFill>
                  <a:srgbClr val="E19B15"/>
                </a:solidFill>
              </a:rPr>
              <a:t>) </a:t>
            </a:r>
            <a:br>
              <a:rPr lang="it-IT" sz="1900" dirty="0" smtClean="0">
                <a:solidFill>
                  <a:srgbClr val="E19B15"/>
                </a:solidFill>
              </a:rPr>
            </a:br>
            <a:r>
              <a:rPr lang="it-IT" sz="1900" dirty="0" smtClean="0">
                <a:solidFill>
                  <a:srgbClr val="E19B15"/>
                </a:solidFill>
              </a:rPr>
              <a:t>F</a:t>
            </a:r>
            <a:r>
              <a:rPr lang="it-IT" sz="1900" dirty="0">
                <a:solidFill>
                  <a:srgbClr val="E19B15"/>
                </a:solidFill>
              </a:rPr>
              <a:t>. Piscaglia, </a:t>
            </a:r>
            <a:r>
              <a:rPr lang="it-IT" sz="1900" dirty="0" smtClean="0">
                <a:solidFill>
                  <a:srgbClr val="E19B15"/>
                </a:solidFill>
              </a:rPr>
              <a:t>A</a:t>
            </a:r>
            <a:r>
              <a:rPr lang="it-IT" sz="1900" dirty="0">
                <a:solidFill>
                  <a:srgbClr val="E19B15"/>
                </a:solidFill>
              </a:rPr>
              <a:t>. Montorfano (PoLiMi), V. Moreau (</a:t>
            </a:r>
            <a:r>
              <a:rPr lang="it-IT" sz="1900" dirty="0" smtClean="0">
                <a:solidFill>
                  <a:srgbClr val="E19B15"/>
                </a:solidFill>
              </a:rPr>
              <a:t>CRS4)</a:t>
            </a:r>
            <a:endParaRPr lang="fr-FR" sz="1900" dirty="0" smtClean="0">
              <a:solidFill>
                <a:srgbClr val="E19B15"/>
              </a:solidFill>
            </a:endParaRPr>
          </a:p>
          <a:p>
            <a:pPr marL="0" indent="0" algn="r">
              <a:lnSpc>
                <a:spcPct val="100000"/>
              </a:lnSpc>
              <a:spcBef>
                <a:spcPts val="0"/>
              </a:spcBef>
              <a:buNone/>
            </a:pPr>
            <a:r>
              <a:rPr lang="fr-FR" sz="1900" dirty="0" smtClean="0">
                <a:solidFill>
                  <a:srgbClr val="E19B15"/>
                </a:solidFill>
              </a:rPr>
              <a:t>NURETH-17, 5 </a:t>
            </a:r>
            <a:r>
              <a:rPr lang="fr-FR" sz="1900" dirty="0" err="1" smtClean="0">
                <a:solidFill>
                  <a:srgbClr val="E19B15"/>
                </a:solidFill>
              </a:rPr>
              <a:t>September</a:t>
            </a:r>
            <a:r>
              <a:rPr lang="fr-FR" sz="1900" dirty="0" smtClean="0">
                <a:solidFill>
                  <a:srgbClr val="E19B15"/>
                </a:solidFill>
              </a:rPr>
              <a:t> 2017</a:t>
            </a:r>
            <a:endParaRPr lang="en-GB" sz="1900" dirty="0">
              <a:solidFill>
                <a:srgbClr val="E19B15"/>
              </a:solidFill>
            </a:endParaRPr>
          </a:p>
          <a:p>
            <a:pPr marL="0" indent="0" algn="r">
              <a:lnSpc>
                <a:spcPct val="100000"/>
              </a:lnSpc>
              <a:spcBef>
                <a:spcPts val="0"/>
              </a:spcBef>
              <a:buNone/>
            </a:pPr>
            <a:r>
              <a:rPr lang="en-GB" sz="1900" dirty="0" smtClean="0">
                <a:solidFill>
                  <a:srgbClr val="E19B15"/>
                </a:solidFill>
              </a:rPr>
              <a:t>Xi’an, China</a:t>
            </a:r>
            <a:endParaRPr lang="fr-FR" sz="1900" dirty="0">
              <a:solidFill>
                <a:srgbClr val="E19B15"/>
              </a:solidFill>
            </a:endParaRPr>
          </a:p>
        </p:txBody>
      </p:sp>
      <p:sp>
        <p:nvSpPr>
          <p:cNvPr id="4" name="TextBox 3"/>
          <p:cNvSpPr txBox="1"/>
          <p:nvPr/>
        </p:nvSpPr>
        <p:spPr>
          <a:xfrm>
            <a:off x="7639200" y="5529600"/>
            <a:ext cx="1332416" cy="307777"/>
          </a:xfrm>
          <a:prstGeom prst="rect">
            <a:avLst/>
          </a:prstGeom>
          <a:noFill/>
        </p:spPr>
        <p:txBody>
          <a:bodyPr wrap="none" rtlCol="0">
            <a:spAutoFit/>
          </a:bodyPr>
          <a:lstStyle/>
          <a:p>
            <a:r>
              <a:rPr lang="en-US" sz="1400" dirty="0" smtClean="0"/>
              <a:t>EU </a:t>
            </a:r>
            <a:r>
              <a:rPr lang="en-US" sz="1400" dirty="0" err="1" smtClean="0"/>
              <a:t>Duc</a:t>
            </a:r>
            <a:r>
              <a:rPr lang="en-US" sz="1400" dirty="0" smtClean="0"/>
              <a:t> </a:t>
            </a:r>
            <a:r>
              <a:rPr lang="en-US" sz="1400" smtClean="0"/>
              <a:t>= 0E001</a:t>
            </a:r>
            <a:endParaRPr lang="en-US" sz="1400" dirty="0"/>
          </a:p>
        </p:txBody>
      </p:sp>
      <p:pic>
        <p:nvPicPr>
          <p:cNvPr id="5" name="Picture 10" descr="http://www.compener.enea.it/upload/moduli/pagine/Immagini/logo_en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346" y="5555363"/>
            <a:ext cx="792088" cy="2336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hofstede-group.com/media/links/NRG-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5430" y="5497594"/>
            <a:ext cx="504056" cy="401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momar.crs4.it/wp-content/uploads/2010/09/CRS4-colori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4377" y="5534809"/>
            <a:ext cx="1179577" cy="34886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pbs.twimg.com/media/CE87VJgWAAALtd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4056" y="5397190"/>
            <a:ext cx="700548" cy="558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0" descr="http://inclusivegrowth.be/images/unipi-logo.jpg/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7951" y="5434427"/>
            <a:ext cx="648072" cy="47385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Afbeeldingsresultaat voor ansaldo nucleare">
            <a:hlinkClick r:id="rId7"/>
          </p:cNvPr>
          <p:cNvSpPr>
            <a:spLocks noChangeAspect="1" noChangeArrowheads="1"/>
          </p:cNvSpPr>
          <p:nvPr/>
        </p:nvSpPr>
        <p:spPr bwMode="auto">
          <a:xfrm>
            <a:off x="46038" y="-571500"/>
            <a:ext cx="331470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Afbeeldingsresultaat voor ansaldo nucleare">
            <a:hlinkClick r:id="rId7"/>
          </p:cNvPr>
          <p:cNvSpPr>
            <a:spLocks noChangeAspect="1" noChangeArrowheads="1"/>
          </p:cNvSpPr>
          <p:nvPr/>
        </p:nvSpPr>
        <p:spPr bwMode="auto">
          <a:xfrm>
            <a:off x="198438" y="-419100"/>
            <a:ext cx="331470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31459" y="5516137"/>
            <a:ext cx="895138" cy="32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descr="http://www.aqua-add.eu/images/Logo_unige_08_intestat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06029" y="5439438"/>
            <a:ext cx="773152" cy="47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73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742" y="1591681"/>
            <a:ext cx="126682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CFD </a:t>
            </a:r>
            <a:r>
              <a:rPr lang="en-US" dirty="0" smtClean="0"/>
              <a:t>Models </a:t>
            </a:r>
            <a:r>
              <a:rPr lang="en-US" dirty="0"/>
              <a:t>and Methods</a:t>
            </a:r>
          </a:p>
        </p:txBody>
      </p:sp>
      <p:sp>
        <p:nvSpPr>
          <p:cNvPr id="3" name="Content Placeholder 2"/>
          <p:cNvSpPr>
            <a:spLocks noGrp="1"/>
          </p:cNvSpPr>
          <p:nvPr>
            <p:ph idx="1"/>
          </p:nvPr>
        </p:nvSpPr>
        <p:spPr>
          <a:xfrm>
            <a:off x="628650" y="1376364"/>
            <a:ext cx="3095857" cy="4800600"/>
          </a:xfrm>
        </p:spPr>
        <p:txBody>
          <a:bodyPr/>
          <a:lstStyle/>
          <a:p>
            <a:pPr marL="457200" indent="-457200"/>
            <a:r>
              <a:rPr lang="en-US" altLang="nl-NL" sz="2000" dirty="0"/>
              <a:t>Boundary </a:t>
            </a:r>
            <a:r>
              <a:rPr lang="en-US" altLang="nl-NL" sz="2000" dirty="0" smtClean="0"/>
              <a:t>conditions (table)</a:t>
            </a:r>
          </a:p>
          <a:p>
            <a:pPr marL="457200" indent="-457200"/>
            <a:r>
              <a:rPr lang="en-US" altLang="nl-NL" sz="2000" dirty="0" smtClean="0"/>
              <a:t>Inlet bend included</a:t>
            </a:r>
            <a:endParaRPr lang="en-US" altLang="nl-NL" sz="2000" dirty="0"/>
          </a:p>
          <a:p>
            <a:pPr marL="457200" indent="-457200"/>
            <a:r>
              <a:rPr lang="en-US" altLang="nl-NL" sz="2000" dirty="0"/>
              <a:t>Blockage type 4</a:t>
            </a:r>
          </a:p>
          <a:p>
            <a:pPr marL="457200" indent="-457200"/>
            <a:r>
              <a:rPr lang="en-US" altLang="nl-NL" sz="2000" dirty="0"/>
              <a:t>Constant properties at 220</a:t>
            </a:r>
            <a:r>
              <a:rPr lang="en-US" altLang="nl-NL" sz="2000" dirty="0">
                <a:latin typeface="Arial"/>
                <a:cs typeface="Arial"/>
              </a:rPr>
              <a:t>°</a:t>
            </a:r>
            <a:r>
              <a:rPr lang="en-US" altLang="nl-NL" sz="2000" dirty="0"/>
              <a:t>C from OECD 2007 handbook</a:t>
            </a:r>
          </a:p>
          <a:p>
            <a:pPr marL="457200" indent="-457200"/>
            <a:r>
              <a:rPr lang="en-US" altLang="nl-NL" sz="2000" dirty="0"/>
              <a:t>Constant properties steel AISI 304</a:t>
            </a:r>
          </a:p>
          <a:p>
            <a:pPr marL="457200" indent="-457200"/>
            <a:r>
              <a:rPr lang="en-US" altLang="nl-NL" sz="2000" dirty="0" err="1"/>
              <a:t>Pr</a:t>
            </a:r>
            <a:r>
              <a:rPr lang="en-US" altLang="nl-NL" sz="2000" baseline="-25000" dirty="0" err="1"/>
              <a:t>t</a:t>
            </a:r>
            <a:r>
              <a:rPr lang="en-US" altLang="nl-NL" sz="2000" dirty="0"/>
              <a:t> = 2 to account for liquid metal heat transfer</a:t>
            </a:r>
            <a:endParaRPr lang="en-US" altLang="nl-NL" dirty="0"/>
          </a:p>
          <a:p>
            <a:endParaRPr lang="en-US" dirty="0"/>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10</a:t>
            </a:fld>
            <a:endParaRPr lang="en-GB"/>
          </a:p>
        </p:txBody>
      </p:sp>
      <p:graphicFrame>
        <p:nvGraphicFramePr>
          <p:cNvPr id="6" name="Tabel 3"/>
          <p:cNvGraphicFramePr>
            <a:graphicFrameLocks noGrp="1"/>
          </p:cNvGraphicFramePr>
          <p:nvPr>
            <p:extLst>
              <p:ext uri="{D42A27DB-BD31-4B8C-83A1-F6EECF244321}">
                <p14:modId xmlns:p14="http://schemas.microsoft.com/office/powerpoint/2010/main" val="4060851815"/>
              </p:ext>
            </p:extLst>
          </p:nvPr>
        </p:nvGraphicFramePr>
        <p:xfrm>
          <a:off x="5000038" y="1517625"/>
          <a:ext cx="3731578" cy="2250440"/>
        </p:xfrm>
        <a:graphic>
          <a:graphicData uri="http://schemas.openxmlformats.org/drawingml/2006/table">
            <a:tbl>
              <a:tblPr firstRow="1" bandRow="1">
                <a:tableStyleId>{5C22544A-7EE6-4342-B048-85BDC9FD1C3A}</a:tableStyleId>
              </a:tblPr>
              <a:tblGrid>
                <a:gridCol w="1431036"/>
                <a:gridCol w="1117537"/>
                <a:gridCol w="1183005"/>
              </a:tblGrid>
              <a:tr h="370840">
                <a:tc>
                  <a:txBody>
                    <a:bodyPr/>
                    <a:lstStyle/>
                    <a:p>
                      <a:r>
                        <a:rPr lang="nl-NL" dirty="0" err="1" smtClean="0">
                          <a:solidFill>
                            <a:srgbClr val="E19B15"/>
                          </a:solidFill>
                        </a:rPr>
                        <a:t>Boundary</a:t>
                      </a:r>
                      <a:endParaRPr lang="nl-NL" dirty="0">
                        <a:solidFill>
                          <a:srgbClr val="E19B15"/>
                        </a:solidFill>
                      </a:endParaRPr>
                    </a:p>
                  </a:txBody>
                  <a:tcPr>
                    <a:solidFill>
                      <a:srgbClr val="232E5B"/>
                    </a:solidFill>
                  </a:tcPr>
                </a:tc>
                <a:tc>
                  <a:txBody>
                    <a:bodyPr/>
                    <a:lstStyle/>
                    <a:p>
                      <a:r>
                        <a:rPr lang="nl-NL" dirty="0" err="1" smtClean="0">
                          <a:solidFill>
                            <a:srgbClr val="E19B15"/>
                          </a:solidFill>
                        </a:rPr>
                        <a:t>Boundary</a:t>
                      </a:r>
                      <a:r>
                        <a:rPr lang="nl-NL" dirty="0" smtClean="0">
                          <a:solidFill>
                            <a:srgbClr val="E19B15"/>
                          </a:solidFill>
                        </a:rPr>
                        <a:t> </a:t>
                      </a:r>
                    </a:p>
                    <a:p>
                      <a:r>
                        <a:rPr lang="nl-NL" dirty="0" err="1" smtClean="0">
                          <a:solidFill>
                            <a:srgbClr val="E19B15"/>
                          </a:solidFill>
                        </a:rPr>
                        <a:t>Condition</a:t>
                      </a:r>
                      <a:endParaRPr lang="nl-NL" dirty="0">
                        <a:solidFill>
                          <a:srgbClr val="E19B15"/>
                        </a:solidFill>
                      </a:endParaRPr>
                    </a:p>
                  </a:txBody>
                  <a:tcPr>
                    <a:solidFill>
                      <a:srgbClr val="232E5B"/>
                    </a:solidFill>
                  </a:tcPr>
                </a:tc>
                <a:tc>
                  <a:txBody>
                    <a:bodyPr/>
                    <a:lstStyle/>
                    <a:p>
                      <a:r>
                        <a:rPr lang="nl-NL" dirty="0" smtClean="0">
                          <a:solidFill>
                            <a:srgbClr val="E19B15"/>
                          </a:solidFill>
                        </a:rPr>
                        <a:t>Value</a:t>
                      </a:r>
                      <a:endParaRPr lang="nl-NL" dirty="0">
                        <a:solidFill>
                          <a:srgbClr val="E19B15"/>
                        </a:solidFill>
                      </a:endParaRPr>
                    </a:p>
                  </a:txBody>
                  <a:tcPr>
                    <a:solidFill>
                      <a:srgbClr val="232E5B"/>
                    </a:solidFill>
                  </a:tcPr>
                </a:tc>
              </a:tr>
              <a:tr h="370840">
                <a:tc>
                  <a:txBody>
                    <a:bodyPr/>
                    <a:lstStyle/>
                    <a:p>
                      <a:r>
                        <a:rPr lang="nl-NL" dirty="0" err="1" smtClean="0">
                          <a:solidFill>
                            <a:srgbClr val="232E5B"/>
                          </a:solidFill>
                        </a:rPr>
                        <a:t>Inlet</a:t>
                      </a:r>
                      <a:endParaRPr lang="nl-NL" dirty="0">
                        <a:solidFill>
                          <a:srgbClr val="232E5B"/>
                        </a:solidFill>
                      </a:endParaRPr>
                    </a:p>
                  </a:txBody>
                  <a:tcPr>
                    <a:solidFill>
                      <a:srgbClr val="E19B15"/>
                    </a:solidFill>
                  </a:tcPr>
                </a:tc>
                <a:tc>
                  <a:txBody>
                    <a:bodyPr/>
                    <a:lstStyle/>
                    <a:p>
                      <a:r>
                        <a:rPr lang="nl-NL" dirty="0" smtClean="0"/>
                        <a:t>Mass flow</a:t>
                      </a:r>
                    </a:p>
                    <a:p>
                      <a:r>
                        <a:rPr lang="nl-NL" dirty="0" err="1" smtClean="0"/>
                        <a:t>Temperature</a:t>
                      </a:r>
                      <a:endParaRPr lang="nl-NL" dirty="0"/>
                    </a:p>
                  </a:txBody>
                  <a:tcPr/>
                </a:tc>
                <a:tc>
                  <a:txBody>
                    <a:bodyPr/>
                    <a:lstStyle/>
                    <a:p>
                      <a:r>
                        <a:rPr lang="nl-NL" dirty="0" smtClean="0"/>
                        <a:t>8 kg/s</a:t>
                      </a:r>
                    </a:p>
                    <a:p>
                      <a:r>
                        <a:rPr lang="nl-NL" dirty="0" smtClean="0"/>
                        <a:t>200°C</a:t>
                      </a:r>
                      <a:endParaRPr lang="nl-NL" dirty="0"/>
                    </a:p>
                  </a:txBody>
                  <a:tcPr/>
                </a:tc>
              </a:tr>
              <a:tr h="370840">
                <a:tc>
                  <a:txBody>
                    <a:bodyPr/>
                    <a:lstStyle/>
                    <a:p>
                      <a:r>
                        <a:rPr lang="nl-NL" dirty="0" smtClean="0">
                          <a:solidFill>
                            <a:srgbClr val="232E5B"/>
                          </a:solidFill>
                        </a:rPr>
                        <a:t>Inner pin </a:t>
                      </a:r>
                      <a:r>
                        <a:rPr lang="nl-NL" dirty="0" err="1" smtClean="0">
                          <a:solidFill>
                            <a:srgbClr val="232E5B"/>
                          </a:solidFill>
                        </a:rPr>
                        <a:t>clad</a:t>
                      </a:r>
                      <a:endParaRPr lang="nl-NL" dirty="0">
                        <a:solidFill>
                          <a:srgbClr val="232E5B"/>
                        </a:solidFill>
                      </a:endParaRPr>
                    </a:p>
                  </a:txBody>
                  <a:tcPr>
                    <a:solidFill>
                      <a:srgbClr val="E19B15"/>
                    </a:solidFill>
                  </a:tcPr>
                </a:tc>
                <a:tc>
                  <a:txBody>
                    <a:bodyPr/>
                    <a:lstStyle/>
                    <a:p>
                      <a:r>
                        <a:rPr lang="nl-NL" dirty="0" smtClean="0"/>
                        <a:t>Heat</a:t>
                      </a:r>
                      <a:r>
                        <a:rPr lang="nl-NL" baseline="0" dirty="0" smtClean="0"/>
                        <a:t> flux</a:t>
                      </a:r>
                      <a:endParaRPr lang="nl-NL" dirty="0"/>
                    </a:p>
                  </a:txBody>
                  <a:tcPr/>
                </a:tc>
                <a:tc>
                  <a:txBody>
                    <a:bodyPr/>
                    <a:lstStyle/>
                    <a:p>
                      <a:r>
                        <a:rPr lang="nl-NL" dirty="0" smtClean="0"/>
                        <a:t>156716 W/m</a:t>
                      </a:r>
                      <a:r>
                        <a:rPr lang="nl-NL" baseline="30000" dirty="0" smtClean="0"/>
                        <a:t>2</a:t>
                      </a:r>
                      <a:endParaRPr lang="nl-NL" baseline="30000" dirty="0"/>
                    </a:p>
                  </a:txBody>
                  <a:tcPr/>
                </a:tc>
              </a:tr>
              <a:tr h="370840">
                <a:tc>
                  <a:txBody>
                    <a:bodyPr/>
                    <a:lstStyle/>
                    <a:p>
                      <a:r>
                        <a:rPr lang="nl-NL" dirty="0" smtClean="0">
                          <a:solidFill>
                            <a:srgbClr val="232E5B"/>
                          </a:solidFill>
                        </a:rPr>
                        <a:t>Walls (</a:t>
                      </a:r>
                      <a:r>
                        <a:rPr lang="nl-NL" dirty="0" err="1" smtClean="0">
                          <a:solidFill>
                            <a:srgbClr val="232E5B"/>
                          </a:solidFill>
                        </a:rPr>
                        <a:t>fluid-solid</a:t>
                      </a:r>
                      <a:r>
                        <a:rPr lang="nl-NL" dirty="0" smtClean="0">
                          <a:solidFill>
                            <a:srgbClr val="232E5B"/>
                          </a:solidFill>
                        </a:rPr>
                        <a:t>)</a:t>
                      </a:r>
                      <a:endParaRPr lang="nl-NL" dirty="0">
                        <a:solidFill>
                          <a:srgbClr val="232E5B"/>
                        </a:solidFill>
                      </a:endParaRPr>
                    </a:p>
                  </a:txBody>
                  <a:tcPr>
                    <a:solidFill>
                      <a:srgbClr val="E19B15"/>
                    </a:solidFill>
                  </a:tcPr>
                </a:tc>
                <a:tc>
                  <a:txBody>
                    <a:bodyPr/>
                    <a:lstStyle/>
                    <a:p>
                      <a:r>
                        <a:rPr lang="nl-NL" dirty="0" err="1" smtClean="0"/>
                        <a:t>Velocity</a:t>
                      </a:r>
                      <a:endParaRPr lang="nl-NL" dirty="0"/>
                    </a:p>
                  </a:txBody>
                  <a:tcPr/>
                </a:tc>
                <a:tc>
                  <a:txBody>
                    <a:bodyPr/>
                    <a:lstStyle/>
                    <a:p>
                      <a:r>
                        <a:rPr lang="nl-NL" dirty="0" smtClean="0"/>
                        <a:t>No-slip</a:t>
                      </a:r>
                      <a:endParaRPr lang="nl-NL" dirty="0"/>
                    </a:p>
                  </a:txBody>
                  <a:tcPr/>
                </a:tc>
              </a:tr>
              <a:tr h="370840">
                <a:tc>
                  <a:txBody>
                    <a:bodyPr/>
                    <a:lstStyle/>
                    <a:p>
                      <a:r>
                        <a:rPr lang="nl-NL" dirty="0" smtClean="0">
                          <a:solidFill>
                            <a:srgbClr val="232E5B"/>
                          </a:solidFill>
                        </a:rPr>
                        <a:t>Outlet</a:t>
                      </a:r>
                      <a:endParaRPr lang="nl-NL" dirty="0">
                        <a:solidFill>
                          <a:srgbClr val="232E5B"/>
                        </a:solidFill>
                      </a:endParaRPr>
                    </a:p>
                  </a:txBody>
                  <a:tcPr>
                    <a:solidFill>
                      <a:srgbClr val="E19B15"/>
                    </a:solidFill>
                  </a:tcPr>
                </a:tc>
                <a:tc>
                  <a:txBody>
                    <a:bodyPr/>
                    <a:lstStyle/>
                    <a:p>
                      <a:r>
                        <a:rPr lang="nl-NL" dirty="0" err="1" smtClean="0"/>
                        <a:t>Relative</a:t>
                      </a:r>
                      <a:r>
                        <a:rPr lang="nl-NL" dirty="0" smtClean="0"/>
                        <a:t> </a:t>
                      </a:r>
                    </a:p>
                    <a:p>
                      <a:r>
                        <a:rPr lang="nl-NL" dirty="0" err="1" smtClean="0"/>
                        <a:t>pressure</a:t>
                      </a:r>
                      <a:endParaRPr lang="nl-NL" dirty="0"/>
                    </a:p>
                  </a:txBody>
                  <a:tcPr/>
                </a:tc>
                <a:tc>
                  <a:txBody>
                    <a:bodyPr/>
                    <a:lstStyle/>
                    <a:p>
                      <a:r>
                        <a:rPr lang="nl-NL" dirty="0" smtClean="0"/>
                        <a:t>0 bar</a:t>
                      </a:r>
                      <a:endParaRPr lang="nl-NL" dirty="0"/>
                    </a:p>
                  </a:txBody>
                  <a:tcPr/>
                </a:tc>
              </a:tr>
            </a:tbl>
          </a:graphicData>
        </a:graphic>
      </p:graphicFrame>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603742" y="3799268"/>
            <a:ext cx="5450106" cy="2305318"/>
          </a:xfrm>
          <a:prstGeom prst="rect">
            <a:avLst/>
          </a:prstGeom>
          <a:noFill/>
          <a:ln>
            <a:noFill/>
          </a:ln>
        </p:spPr>
      </p:pic>
    </p:spTree>
    <p:extLst>
      <p:ext uri="{BB962C8B-B14F-4D97-AF65-F5344CB8AC3E}">
        <p14:creationId xmlns:p14="http://schemas.microsoft.com/office/powerpoint/2010/main" val="4183280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CFD Models and Methods</a:t>
            </a:r>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11</a:t>
            </a:fld>
            <a:endParaRPr lang="en-GB"/>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79" y="4404761"/>
            <a:ext cx="9043421" cy="200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el 3"/>
          <p:cNvGraphicFramePr>
            <a:graphicFrameLocks noGrp="1"/>
          </p:cNvGraphicFramePr>
          <p:nvPr>
            <p:extLst>
              <p:ext uri="{D42A27DB-BD31-4B8C-83A1-F6EECF244321}">
                <p14:modId xmlns:p14="http://schemas.microsoft.com/office/powerpoint/2010/main" val="3573244012"/>
              </p:ext>
            </p:extLst>
          </p:nvPr>
        </p:nvGraphicFramePr>
        <p:xfrm>
          <a:off x="1952182" y="1644846"/>
          <a:ext cx="4584574" cy="1986280"/>
        </p:xfrm>
        <a:graphic>
          <a:graphicData uri="http://schemas.openxmlformats.org/drawingml/2006/table">
            <a:tbl>
              <a:tblPr firstRow="1" bandRow="1">
                <a:tableStyleId>{5C22544A-7EE6-4342-B048-85BDC9FD1C3A}</a:tableStyleId>
              </a:tblPr>
              <a:tblGrid>
                <a:gridCol w="1042797"/>
                <a:gridCol w="1067118"/>
                <a:gridCol w="671830"/>
                <a:gridCol w="558546"/>
                <a:gridCol w="1244283"/>
              </a:tblGrid>
              <a:tr h="370840">
                <a:tc>
                  <a:txBody>
                    <a:bodyPr/>
                    <a:lstStyle/>
                    <a:p>
                      <a:endParaRPr lang="nl-NL" dirty="0">
                        <a:solidFill>
                          <a:srgbClr val="E19B15"/>
                        </a:solidFill>
                      </a:endParaRPr>
                    </a:p>
                  </a:txBody>
                  <a:tcPr>
                    <a:solidFill>
                      <a:srgbClr val="232E5B"/>
                    </a:solidFill>
                  </a:tcPr>
                </a:tc>
                <a:tc>
                  <a:txBody>
                    <a:bodyPr/>
                    <a:lstStyle/>
                    <a:p>
                      <a:r>
                        <a:rPr lang="nl-NL" dirty="0" smtClean="0">
                          <a:solidFill>
                            <a:srgbClr val="E19B15"/>
                          </a:solidFill>
                        </a:rPr>
                        <a:t>Code</a:t>
                      </a:r>
                      <a:endParaRPr lang="nl-NL" dirty="0">
                        <a:solidFill>
                          <a:srgbClr val="E19B15"/>
                        </a:solidFill>
                      </a:endParaRPr>
                    </a:p>
                  </a:txBody>
                  <a:tcPr>
                    <a:solidFill>
                      <a:srgbClr val="232E5B"/>
                    </a:solidFill>
                  </a:tcPr>
                </a:tc>
                <a:tc>
                  <a:txBody>
                    <a:bodyPr/>
                    <a:lstStyle/>
                    <a:p>
                      <a:r>
                        <a:rPr lang="nl-NL" dirty="0" err="1" smtClean="0">
                          <a:solidFill>
                            <a:srgbClr val="E19B15"/>
                          </a:solidFill>
                        </a:rPr>
                        <a:t>Mesh</a:t>
                      </a:r>
                      <a:endParaRPr lang="nl-NL" dirty="0">
                        <a:solidFill>
                          <a:srgbClr val="E19B15"/>
                        </a:solidFill>
                      </a:endParaRPr>
                    </a:p>
                  </a:txBody>
                  <a:tcPr>
                    <a:solidFill>
                      <a:srgbClr val="232E5B"/>
                    </a:solidFill>
                  </a:tcPr>
                </a:tc>
                <a:tc>
                  <a:txBody>
                    <a:bodyPr/>
                    <a:lstStyle/>
                    <a:p>
                      <a:r>
                        <a:rPr lang="nl-NL" dirty="0" smtClean="0">
                          <a:solidFill>
                            <a:srgbClr val="E19B15"/>
                          </a:solidFill>
                        </a:rPr>
                        <a:t>Type</a:t>
                      </a:r>
                      <a:endParaRPr lang="nl-NL" dirty="0">
                        <a:solidFill>
                          <a:srgbClr val="E19B15"/>
                        </a:solidFill>
                      </a:endParaRPr>
                    </a:p>
                  </a:txBody>
                  <a:tcPr>
                    <a:solidFill>
                      <a:srgbClr val="232E5B"/>
                    </a:solidFill>
                  </a:tcPr>
                </a:tc>
                <a:tc>
                  <a:txBody>
                    <a:bodyPr/>
                    <a:lstStyle/>
                    <a:p>
                      <a:r>
                        <a:rPr lang="nl-NL" dirty="0" err="1" smtClean="0">
                          <a:solidFill>
                            <a:srgbClr val="E19B15"/>
                          </a:solidFill>
                        </a:rPr>
                        <a:t>Turbulence</a:t>
                      </a:r>
                      <a:endParaRPr lang="nl-NL" dirty="0">
                        <a:solidFill>
                          <a:srgbClr val="E19B15"/>
                        </a:solidFill>
                      </a:endParaRPr>
                    </a:p>
                  </a:txBody>
                  <a:tcPr>
                    <a:solidFill>
                      <a:srgbClr val="232E5B"/>
                    </a:solidFill>
                  </a:tcPr>
                </a:tc>
              </a:tr>
              <a:tr h="370840">
                <a:tc>
                  <a:txBody>
                    <a:bodyPr/>
                    <a:lstStyle/>
                    <a:p>
                      <a:r>
                        <a:rPr lang="nl-NL" dirty="0" err="1" smtClean="0">
                          <a:solidFill>
                            <a:srgbClr val="232E5B"/>
                          </a:solidFill>
                        </a:rPr>
                        <a:t>PoLiMi</a:t>
                      </a:r>
                      <a:endParaRPr lang="nl-NL" dirty="0" smtClean="0">
                        <a:solidFill>
                          <a:srgbClr val="232E5B"/>
                        </a:solidFill>
                      </a:endParaRPr>
                    </a:p>
                  </a:txBody>
                  <a:tcPr>
                    <a:solidFill>
                      <a:srgbClr val="E19B15"/>
                    </a:solidFill>
                  </a:tcPr>
                </a:tc>
                <a:tc>
                  <a:txBody>
                    <a:bodyPr/>
                    <a:lstStyle/>
                    <a:p>
                      <a:r>
                        <a:rPr lang="nl-NL" dirty="0" err="1" smtClean="0"/>
                        <a:t>OpenFOAM</a:t>
                      </a:r>
                      <a:endParaRPr lang="nl-NL" dirty="0"/>
                    </a:p>
                  </a:txBody>
                  <a:tcPr/>
                </a:tc>
                <a:tc>
                  <a:txBody>
                    <a:bodyPr/>
                    <a:lstStyle/>
                    <a:p>
                      <a:r>
                        <a:rPr lang="nl-NL" dirty="0" smtClean="0"/>
                        <a:t>22.3M</a:t>
                      </a:r>
                      <a:endParaRPr lang="nl-NL"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err="1" smtClean="0"/>
                        <a:t>Hex</a:t>
                      </a:r>
                      <a:endParaRPr lang="nl-NL"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RANS k-</a:t>
                      </a:r>
                      <a:r>
                        <a:rPr lang="el-GR" dirty="0" smtClean="0"/>
                        <a:t>ε</a:t>
                      </a:r>
                      <a:endParaRPr lang="nl-NL" dirty="0" smtClean="0"/>
                    </a:p>
                  </a:txBody>
                  <a:tcPr/>
                </a:tc>
              </a:tr>
              <a:tr h="370840">
                <a:tc>
                  <a:txBody>
                    <a:bodyPr/>
                    <a:lstStyle/>
                    <a:p>
                      <a:r>
                        <a:rPr lang="nl-NL" dirty="0" smtClean="0">
                          <a:solidFill>
                            <a:srgbClr val="232E5B"/>
                          </a:solidFill>
                        </a:rPr>
                        <a:t>ENEA/</a:t>
                      </a:r>
                      <a:r>
                        <a:rPr lang="nl-NL" dirty="0" err="1" smtClean="0">
                          <a:solidFill>
                            <a:srgbClr val="232E5B"/>
                          </a:solidFill>
                        </a:rPr>
                        <a:t>UniPi</a:t>
                      </a:r>
                      <a:endParaRPr lang="nl-NL" dirty="0">
                        <a:solidFill>
                          <a:srgbClr val="232E5B"/>
                        </a:solidFill>
                      </a:endParaRPr>
                    </a:p>
                  </a:txBody>
                  <a:tcPr>
                    <a:solidFill>
                      <a:srgbClr val="E19B15"/>
                    </a:solidFill>
                  </a:tcPr>
                </a:tc>
                <a:tc>
                  <a:txBody>
                    <a:bodyPr/>
                    <a:lstStyle/>
                    <a:p>
                      <a:r>
                        <a:rPr lang="nl-NL" dirty="0" smtClean="0"/>
                        <a:t>CFX15</a:t>
                      </a:r>
                      <a:endParaRPr lang="nl-NL" dirty="0"/>
                    </a:p>
                  </a:txBody>
                  <a:tcPr/>
                </a:tc>
                <a:tc>
                  <a:txBody>
                    <a:bodyPr/>
                    <a:lstStyle/>
                    <a:p>
                      <a:r>
                        <a:rPr lang="nl-NL" dirty="0" smtClean="0"/>
                        <a:t>29.8M</a:t>
                      </a:r>
                      <a:endParaRPr lang="nl-NL" dirty="0"/>
                    </a:p>
                  </a:txBody>
                  <a:tcPr/>
                </a:tc>
                <a:tc>
                  <a:txBody>
                    <a:bodyPr/>
                    <a:lstStyle/>
                    <a:p>
                      <a:r>
                        <a:rPr lang="nl-NL" dirty="0" smtClean="0"/>
                        <a:t>Tet</a:t>
                      </a:r>
                      <a:endParaRPr lang="nl-NL" dirty="0"/>
                    </a:p>
                  </a:txBody>
                  <a:tcPr/>
                </a:tc>
                <a:tc>
                  <a:txBody>
                    <a:bodyPr/>
                    <a:lstStyle/>
                    <a:p>
                      <a:r>
                        <a:rPr lang="nl-NL" dirty="0" smtClean="0"/>
                        <a:t>RANS k-</a:t>
                      </a:r>
                      <a:r>
                        <a:rPr lang="el-GR" dirty="0" smtClean="0"/>
                        <a:t>ε</a:t>
                      </a:r>
                      <a:endParaRPr lang="nl-NL" dirty="0"/>
                    </a:p>
                  </a:txBody>
                  <a:tcPr/>
                </a:tc>
              </a:tr>
              <a:tr h="370840">
                <a:tc>
                  <a:txBody>
                    <a:bodyPr/>
                    <a:lstStyle/>
                    <a:p>
                      <a:r>
                        <a:rPr lang="nl-NL" dirty="0" smtClean="0">
                          <a:solidFill>
                            <a:srgbClr val="232E5B"/>
                          </a:solidFill>
                        </a:rPr>
                        <a:t>NRG</a:t>
                      </a:r>
                      <a:endParaRPr lang="nl-NL" dirty="0">
                        <a:solidFill>
                          <a:srgbClr val="232E5B"/>
                        </a:solidFill>
                      </a:endParaRPr>
                    </a:p>
                  </a:txBody>
                  <a:tcPr>
                    <a:solidFill>
                      <a:srgbClr val="E19B15"/>
                    </a:solidFill>
                  </a:tcPr>
                </a:tc>
                <a:tc>
                  <a:txBody>
                    <a:bodyPr/>
                    <a:lstStyle/>
                    <a:p>
                      <a:r>
                        <a:rPr lang="nl-NL" dirty="0" smtClean="0"/>
                        <a:t>CCM+ 11.06</a:t>
                      </a:r>
                      <a:endParaRPr lang="nl-NL" dirty="0"/>
                    </a:p>
                  </a:txBody>
                  <a:tcPr/>
                </a:tc>
                <a:tc>
                  <a:txBody>
                    <a:bodyPr/>
                    <a:lstStyle/>
                    <a:p>
                      <a:r>
                        <a:rPr lang="nl-NL" dirty="0" smtClean="0"/>
                        <a:t>22.4M</a:t>
                      </a:r>
                      <a:endParaRPr lang="nl-NL" dirty="0"/>
                    </a:p>
                  </a:txBody>
                  <a:tcPr/>
                </a:tc>
                <a:tc>
                  <a:txBody>
                    <a:bodyPr/>
                    <a:lstStyle/>
                    <a:p>
                      <a:r>
                        <a:rPr lang="nl-NL" dirty="0" smtClean="0"/>
                        <a:t>Poly</a:t>
                      </a:r>
                      <a:endParaRPr lang="nl-NL" dirty="0"/>
                    </a:p>
                  </a:txBody>
                  <a:tcPr/>
                </a:tc>
                <a:tc>
                  <a:txBody>
                    <a:bodyPr/>
                    <a:lstStyle/>
                    <a:p>
                      <a:r>
                        <a:rPr lang="nl-NL" dirty="0" smtClean="0"/>
                        <a:t>URANS k-</a:t>
                      </a:r>
                      <a:r>
                        <a:rPr lang="el-GR" dirty="0" smtClean="0"/>
                        <a:t>ε</a:t>
                      </a:r>
                      <a:endParaRPr lang="nl-NL" dirty="0"/>
                    </a:p>
                  </a:txBody>
                  <a:tcPr/>
                </a:tc>
              </a:tr>
              <a:tr h="370840">
                <a:tc>
                  <a:txBody>
                    <a:bodyPr/>
                    <a:lstStyle/>
                    <a:p>
                      <a:r>
                        <a:rPr lang="nl-NL" dirty="0" err="1" smtClean="0">
                          <a:solidFill>
                            <a:srgbClr val="232E5B"/>
                          </a:solidFill>
                        </a:rPr>
                        <a:t>Unige</a:t>
                      </a:r>
                      <a:r>
                        <a:rPr lang="nl-NL" dirty="0" smtClean="0">
                          <a:solidFill>
                            <a:srgbClr val="232E5B"/>
                          </a:solidFill>
                        </a:rPr>
                        <a:t>/CRS4</a:t>
                      </a:r>
                      <a:endParaRPr lang="nl-NL" dirty="0">
                        <a:solidFill>
                          <a:srgbClr val="232E5B"/>
                        </a:solidFill>
                      </a:endParaRPr>
                    </a:p>
                  </a:txBody>
                  <a:tcPr>
                    <a:solidFill>
                      <a:srgbClr val="E19B15"/>
                    </a:solidFill>
                  </a:tcPr>
                </a:tc>
                <a:tc>
                  <a:txBody>
                    <a:bodyPr/>
                    <a:lstStyle/>
                    <a:p>
                      <a:r>
                        <a:rPr lang="nl-NL" dirty="0" smtClean="0"/>
                        <a:t>CCM+ 11.04</a:t>
                      </a:r>
                      <a:endParaRPr lang="nl-NL" dirty="0"/>
                    </a:p>
                  </a:txBody>
                  <a:tcPr/>
                </a:tc>
                <a:tc>
                  <a:txBody>
                    <a:bodyPr/>
                    <a:lstStyle/>
                    <a:p>
                      <a:r>
                        <a:rPr lang="nl-NL" dirty="0" smtClean="0"/>
                        <a:t>14.0M</a:t>
                      </a:r>
                      <a:endParaRPr lang="nl-NL" dirty="0"/>
                    </a:p>
                  </a:txBody>
                  <a:tcPr/>
                </a:tc>
                <a:tc>
                  <a:txBody>
                    <a:bodyPr/>
                    <a:lstStyle/>
                    <a:p>
                      <a:r>
                        <a:rPr lang="nl-NL" dirty="0" smtClean="0"/>
                        <a:t>Poly</a:t>
                      </a:r>
                      <a:endParaRPr lang="nl-NL"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URANS k-</a:t>
                      </a:r>
                      <a:r>
                        <a:rPr lang="el-GR" dirty="0" smtClean="0"/>
                        <a:t>ε</a:t>
                      </a:r>
                      <a:endParaRPr lang="nl-NL" dirty="0" smtClean="0"/>
                    </a:p>
                    <a:p>
                      <a:r>
                        <a:rPr lang="nl-NL" dirty="0" err="1" smtClean="0"/>
                        <a:t>Prel</a:t>
                      </a:r>
                      <a:r>
                        <a:rPr lang="nl-NL" dirty="0" smtClean="0"/>
                        <a:t>. LES WALE</a:t>
                      </a:r>
                      <a:endParaRPr lang="nl-NL" dirty="0"/>
                    </a:p>
                  </a:txBody>
                  <a:tcPr/>
                </a:tc>
              </a:tr>
            </a:tbl>
          </a:graphicData>
        </a:graphic>
      </p:graphicFrame>
    </p:spTree>
    <p:extLst>
      <p:ext uri="{BB962C8B-B14F-4D97-AF65-F5344CB8AC3E}">
        <p14:creationId xmlns:p14="http://schemas.microsoft.com/office/powerpoint/2010/main" val="855365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82" y="2984601"/>
            <a:ext cx="7886700" cy="784664"/>
          </a:xfrm>
        </p:spPr>
        <p:txBody>
          <a:bodyPr/>
          <a:lstStyle/>
          <a:p>
            <a:r>
              <a:rPr lang="en-US" dirty="0" smtClean="0"/>
              <a:t>Results</a:t>
            </a:r>
            <a:endParaRPr lang="en-US" dirty="0"/>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12</a:t>
            </a:fld>
            <a:endParaRPr lang="en-GB"/>
          </a:p>
        </p:txBody>
      </p:sp>
    </p:spTree>
    <p:extLst>
      <p:ext uri="{BB962C8B-B14F-4D97-AF65-F5344CB8AC3E}">
        <p14:creationId xmlns:p14="http://schemas.microsoft.com/office/powerpoint/2010/main" val="1141967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marL="457200" indent="-457200"/>
            <a:r>
              <a:rPr lang="en-US" altLang="nl-NL" sz="2400" dirty="0"/>
              <a:t>Comparison based on pragmatic ‘engineering’ parameters </a:t>
            </a:r>
          </a:p>
          <a:p>
            <a:pPr marL="817200" lvl="1" indent="-457200"/>
            <a:r>
              <a:rPr lang="en-US" altLang="nl-NL" dirty="0"/>
              <a:t>Velocity components and velocity in center of two sub-channels</a:t>
            </a:r>
          </a:p>
          <a:p>
            <a:pPr marL="817200" lvl="1" indent="-457200"/>
            <a:r>
              <a:rPr lang="en-US" altLang="nl-NL" dirty="0"/>
              <a:t>Pin clad surface temperature</a:t>
            </a:r>
          </a:p>
          <a:p>
            <a:pPr marL="817200" lvl="1" indent="-457200"/>
            <a:r>
              <a:rPr lang="en-US" altLang="nl-NL" dirty="0"/>
              <a:t>Temperature on three axial lines in mixing region</a:t>
            </a:r>
          </a:p>
          <a:p>
            <a:pPr marL="817200" lvl="1" indent="-457200"/>
            <a:r>
              <a:rPr lang="en-US" altLang="nl-NL" dirty="0"/>
              <a:t>Temperature on three different radial lines at three different axial locations in the mixing region</a:t>
            </a:r>
          </a:p>
          <a:p>
            <a:endParaRPr lang="en-US" dirty="0"/>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13</a:t>
            </a:fld>
            <a:endParaRPr lang="en-GB"/>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522" y="3397404"/>
            <a:ext cx="3308069" cy="307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489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marL="457200" indent="-457200"/>
            <a:r>
              <a:rPr lang="en-US" altLang="nl-NL" sz="2400" dirty="0"/>
              <a:t>Unblocked reference </a:t>
            </a:r>
            <a:r>
              <a:rPr lang="en-US" altLang="nl-NL" sz="2400" dirty="0" smtClean="0"/>
              <a:t>case (sub-channel)</a:t>
            </a:r>
            <a:endParaRPr lang="en-US" altLang="nl-NL" sz="2400" dirty="0"/>
          </a:p>
          <a:p>
            <a:pPr marL="817200" lvl="1" indent="-457200"/>
            <a:r>
              <a:rPr lang="en-US" altLang="nl-NL" dirty="0"/>
              <a:t>Temperature predictions within in range of </a:t>
            </a:r>
            <a:r>
              <a:rPr lang="en-US" altLang="nl-NL" dirty="0" smtClean="0"/>
              <a:t>3</a:t>
            </a:r>
            <a:r>
              <a:rPr lang="en-US" altLang="nl-NL" dirty="0" smtClean="0">
                <a:latin typeface="Arial"/>
                <a:cs typeface="Arial"/>
              </a:rPr>
              <a:t>°</a:t>
            </a:r>
            <a:r>
              <a:rPr lang="en-US" altLang="nl-NL" dirty="0" smtClean="0"/>
              <a:t>C</a:t>
            </a:r>
            <a:endParaRPr lang="en-US" altLang="nl-NL" dirty="0"/>
          </a:p>
          <a:p>
            <a:pPr marL="817200" lvl="1" indent="-457200"/>
            <a:r>
              <a:rPr lang="en-US" altLang="nl-NL" dirty="0"/>
              <a:t>Velocity predictions show similar </a:t>
            </a:r>
            <a:r>
              <a:rPr lang="en-US" altLang="nl-NL" dirty="0" smtClean="0"/>
              <a:t>trends</a:t>
            </a:r>
            <a:endParaRPr lang="en-US" altLang="nl-NL" dirty="0"/>
          </a:p>
          <a:p>
            <a:endParaRPr lang="en-US" dirty="0"/>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14</a:t>
            </a:fld>
            <a:endParaRPr lang="en-GB"/>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87" y="2413710"/>
            <a:ext cx="4553333" cy="29760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7465" y="2408664"/>
            <a:ext cx="4566433" cy="298403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5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marL="457200" indent="-457200"/>
            <a:r>
              <a:rPr lang="en-US" altLang="nl-NL" sz="2400" dirty="0"/>
              <a:t>Unblocked reference </a:t>
            </a:r>
            <a:r>
              <a:rPr lang="en-US" altLang="nl-NL" sz="2400" dirty="0" smtClean="0"/>
              <a:t>case (pin)</a:t>
            </a:r>
            <a:endParaRPr lang="en-US" altLang="nl-NL" sz="2400" dirty="0"/>
          </a:p>
          <a:p>
            <a:pPr marL="817200" lvl="1" indent="-457200"/>
            <a:r>
              <a:rPr lang="en-US" altLang="nl-NL" dirty="0"/>
              <a:t>Temperature predictions within in range of </a:t>
            </a:r>
            <a:r>
              <a:rPr lang="en-US" altLang="nl-NL" dirty="0" smtClean="0"/>
              <a:t>5</a:t>
            </a:r>
            <a:r>
              <a:rPr lang="en-US" altLang="nl-NL" dirty="0" smtClean="0">
                <a:latin typeface="Arial"/>
                <a:cs typeface="Arial"/>
              </a:rPr>
              <a:t>°</a:t>
            </a:r>
            <a:r>
              <a:rPr lang="en-US" altLang="nl-NL" dirty="0" smtClean="0"/>
              <a:t>C</a:t>
            </a:r>
            <a:endParaRPr lang="en-US" altLang="nl-NL" dirty="0"/>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15</a:t>
            </a:fld>
            <a:endParaRPr lang="en-GB"/>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9132" y="2305222"/>
            <a:ext cx="6169528" cy="403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571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marL="457200" indent="-457200"/>
            <a:r>
              <a:rPr lang="en-US" altLang="nl-NL" sz="2400" dirty="0"/>
              <a:t>Blocked case</a:t>
            </a:r>
          </a:p>
          <a:p>
            <a:pPr marL="817200" lvl="1" indent="-457200"/>
            <a:r>
              <a:rPr lang="en-US" altLang="nl-NL" dirty="0"/>
              <a:t>Similar location of peak temperature</a:t>
            </a:r>
          </a:p>
          <a:p>
            <a:pPr marL="817200" lvl="1" indent="-457200"/>
            <a:r>
              <a:rPr lang="en-US" altLang="nl-NL" dirty="0"/>
              <a:t>RANS and URANS predict higher peak temperatures than LES</a:t>
            </a:r>
          </a:p>
          <a:p>
            <a:pPr marL="817200" lvl="1" indent="-457200"/>
            <a:r>
              <a:rPr lang="en-US" altLang="nl-NL" dirty="0"/>
              <a:t>Velocity predictions show similar </a:t>
            </a:r>
            <a:r>
              <a:rPr lang="en-US" altLang="nl-NL" dirty="0" smtClean="0"/>
              <a:t>trends</a:t>
            </a:r>
            <a:endParaRPr lang="en-US" dirty="0"/>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16</a:t>
            </a:fld>
            <a:endParaRPr lang="en-GB"/>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4100" y="2893268"/>
            <a:ext cx="4571187" cy="298714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90811"/>
            <a:ext cx="4586868" cy="29973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749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marL="457200" indent="-457200"/>
            <a:r>
              <a:rPr lang="en-US" altLang="nl-NL" sz="2400" dirty="0"/>
              <a:t>Blocked case</a:t>
            </a:r>
          </a:p>
          <a:p>
            <a:pPr marL="817200" lvl="1" indent="-457200"/>
            <a:r>
              <a:rPr lang="en-US" altLang="nl-NL" dirty="0"/>
              <a:t>Similar location of peak temperature</a:t>
            </a:r>
          </a:p>
          <a:p>
            <a:pPr marL="817200" lvl="1" indent="-457200"/>
            <a:r>
              <a:rPr lang="en-US" altLang="nl-NL" dirty="0"/>
              <a:t>RANS and URANS predict higher peak temperatures than LES</a:t>
            </a:r>
          </a:p>
          <a:p>
            <a:endParaRPr lang="en-US" dirty="0"/>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17</a:t>
            </a:fld>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1434" y="2397080"/>
            <a:ext cx="6370249" cy="416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443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82" y="2984601"/>
            <a:ext cx="7886700" cy="784664"/>
          </a:xfrm>
        </p:spPr>
        <p:txBody>
          <a:bodyPr/>
          <a:lstStyle/>
          <a:p>
            <a:r>
              <a:rPr lang="en-US" dirty="0" smtClean="0"/>
              <a:t>Conclusions and Outlook</a:t>
            </a:r>
            <a:endParaRPr lang="en-US" dirty="0"/>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18</a:t>
            </a:fld>
            <a:endParaRPr lang="en-GB"/>
          </a:p>
        </p:txBody>
      </p:sp>
    </p:spTree>
    <p:extLst>
      <p:ext uri="{BB962C8B-B14F-4D97-AF65-F5344CB8AC3E}">
        <p14:creationId xmlns:p14="http://schemas.microsoft.com/office/powerpoint/2010/main" val="748592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Outlook</a:t>
            </a:r>
            <a:endParaRPr lang="en-US" dirty="0"/>
          </a:p>
        </p:txBody>
      </p:sp>
      <p:sp>
        <p:nvSpPr>
          <p:cNvPr id="3" name="Content Placeholder 2"/>
          <p:cNvSpPr>
            <a:spLocks noGrp="1"/>
          </p:cNvSpPr>
          <p:nvPr>
            <p:ph idx="1"/>
          </p:nvPr>
        </p:nvSpPr>
        <p:spPr/>
        <p:txBody>
          <a:bodyPr/>
          <a:lstStyle/>
          <a:p>
            <a:pPr marL="457200" indent="-457200"/>
            <a:r>
              <a:rPr lang="en-US" altLang="nl-NL" sz="2400" dirty="0"/>
              <a:t>Conclusions</a:t>
            </a:r>
          </a:p>
          <a:p>
            <a:pPr marL="817200" lvl="1" indent="-457200"/>
            <a:r>
              <a:rPr lang="en-US" altLang="nl-NL" dirty="0"/>
              <a:t>Even though differences can be identified, independent pre-test simulations show similar general trends for velocity and temperature predictions for blocked and unblocked cases</a:t>
            </a:r>
          </a:p>
          <a:p>
            <a:pPr marL="817200" lvl="1" indent="-457200"/>
            <a:r>
              <a:rPr lang="en-US" altLang="nl-NL" dirty="0"/>
              <a:t>Preliminary LES performed but care should be taken in drawing firm conclusions upon it</a:t>
            </a:r>
          </a:p>
          <a:p>
            <a:pPr marL="457200" indent="-457200"/>
            <a:r>
              <a:rPr lang="en-US" altLang="nl-NL" sz="2400" dirty="0"/>
              <a:t>Outlook</a:t>
            </a:r>
          </a:p>
          <a:p>
            <a:pPr marL="817200" lvl="1" indent="-457200"/>
            <a:r>
              <a:rPr lang="en-US" altLang="nl-NL" dirty="0"/>
              <a:t>Comparison of RANS/URANS with improved LES</a:t>
            </a:r>
          </a:p>
          <a:p>
            <a:pPr marL="817200" lvl="1" indent="-457200"/>
            <a:r>
              <a:rPr lang="en-US" altLang="nl-NL" dirty="0"/>
              <a:t>Comparison with experimental data</a:t>
            </a:r>
          </a:p>
          <a:p>
            <a:endParaRPr lang="en-US" dirty="0"/>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19</a:t>
            </a:fld>
            <a:endParaRPr lang="en-GB"/>
          </a:p>
        </p:txBody>
      </p:sp>
      <p:pic>
        <p:nvPicPr>
          <p:cNvPr id="6"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5769" t="26206" r="44904" b="13150"/>
          <a:stretch/>
        </p:blipFill>
        <p:spPr>
          <a:xfrm>
            <a:off x="6164896" y="4482430"/>
            <a:ext cx="2979104" cy="2097757"/>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1332" y="4313440"/>
            <a:ext cx="5943600" cy="2126615"/>
          </a:xfrm>
          <a:prstGeom prst="rect">
            <a:avLst/>
          </a:prstGeom>
          <a:noFill/>
          <a:ln>
            <a:noFill/>
          </a:ln>
        </p:spPr>
      </p:pic>
    </p:spTree>
    <p:extLst>
      <p:ext uri="{BB962C8B-B14F-4D97-AF65-F5344CB8AC3E}">
        <p14:creationId xmlns:p14="http://schemas.microsoft.com/office/powerpoint/2010/main" val="150989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p>
        </p:txBody>
      </p:sp>
      <p:sp>
        <p:nvSpPr>
          <p:cNvPr id="3" name="Content Placeholder 2"/>
          <p:cNvSpPr>
            <a:spLocks noGrp="1"/>
          </p:cNvSpPr>
          <p:nvPr>
            <p:ph idx="1"/>
          </p:nvPr>
        </p:nvSpPr>
        <p:spPr/>
        <p:txBody>
          <a:bodyPr/>
          <a:lstStyle/>
          <a:p>
            <a:pPr marL="457200" indent="-457200">
              <a:buFontTx/>
              <a:buAutoNum type="arabicPeriod"/>
            </a:pPr>
            <a:r>
              <a:rPr lang="en-US" altLang="nl-NL" sz="2000" dirty="0"/>
              <a:t>Introduction</a:t>
            </a:r>
          </a:p>
          <a:p>
            <a:pPr marL="457200" indent="-457200">
              <a:buFontTx/>
              <a:buAutoNum type="arabicPeriod"/>
            </a:pPr>
            <a:r>
              <a:rPr lang="en-US" altLang="nl-NL" sz="2000" dirty="0"/>
              <a:t>BFPS Test Section</a:t>
            </a:r>
          </a:p>
          <a:p>
            <a:pPr marL="457200" indent="-457200">
              <a:buFontTx/>
              <a:buAutoNum type="arabicPeriod"/>
            </a:pPr>
            <a:r>
              <a:rPr lang="en-US" altLang="nl-NL" sz="2000" dirty="0"/>
              <a:t>CFD Models and Methods</a:t>
            </a:r>
          </a:p>
          <a:p>
            <a:pPr marL="457200" indent="-457200">
              <a:buFontTx/>
              <a:buAutoNum type="arabicPeriod"/>
            </a:pPr>
            <a:r>
              <a:rPr lang="en-US" altLang="nl-NL" sz="2000" dirty="0"/>
              <a:t>Results</a:t>
            </a:r>
          </a:p>
          <a:p>
            <a:pPr marL="457200" indent="-457200">
              <a:buFontTx/>
              <a:buAutoNum type="arabicPeriod"/>
            </a:pPr>
            <a:r>
              <a:rPr lang="en-US" altLang="nl-NL" sz="2000" dirty="0"/>
              <a:t>Conclusions and Outlook</a:t>
            </a:r>
          </a:p>
          <a:p>
            <a:endParaRPr lang="en-US" dirty="0"/>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2</a:t>
            </a:fld>
            <a:endParaRPr lang="en-GB"/>
          </a:p>
        </p:txBody>
      </p:sp>
    </p:spTree>
    <p:extLst>
      <p:ext uri="{BB962C8B-B14F-4D97-AF65-F5344CB8AC3E}">
        <p14:creationId xmlns:p14="http://schemas.microsoft.com/office/powerpoint/2010/main" val="1652593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a:bodyPr>
          <a:lstStyle/>
          <a:p>
            <a:pPr marL="0" indent="0">
              <a:buNone/>
            </a:pPr>
            <a:r>
              <a:rPr lang="en-US" sz="1600" i="1" dirty="0" smtClean="0"/>
              <a:t>Goods </a:t>
            </a:r>
            <a:r>
              <a:rPr lang="en-US" sz="1600" i="1" dirty="0"/>
              <a:t>labeled with an EU </a:t>
            </a:r>
            <a:r>
              <a:rPr lang="en-US" sz="1600" i="1" dirty="0" err="1"/>
              <a:t>DuC</a:t>
            </a:r>
            <a:r>
              <a:rPr lang="en-US" sz="1600" i="1" dirty="0"/>
              <a:t> (European Dual-use Codification) not equal to ‘N’ are subject to European and national export authorization when exported from the EU and may be subject to national export authorization when exported to another EU country as well. Even without an EU </a:t>
            </a:r>
            <a:r>
              <a:rPr lang="en-US" sz="1600" i="1" dirty="0" err="1"/>
              <a:t>DuC</a:t>
            </a:r>
            <a:r>
              <a:rPr lang="en-US" sz="1600" i="1" dirty="0"/>
              <a:t>, or with EU </a:t>
            </a:r>
            <a:r>
              <a:rPr lang="en-US" sz="1600" i="1" dirty="0" err="1"/>
              <a:t>DuC</a:t>
            </a:r>
            <a:r>
              <a:rPr lang="en-US" sz="1600" i="1" dirty="0"/>
              <a:t> ‘N’, authorization may be required due to the final destination and purpose for which the goods are to be used. No rights may be derived from the specified EU </a:t>
            </a:r>
            <a:r>
              <a:rPr lang="en-US" sz="1600" i="1" dirty="0" err="1"/>
              <a:t>DuC</a:t>
            </a:r>
            <a:r>
              <a:rPr lang="en-US" sz="1600" i="1" dirty="0"/>
              <a:t> or absence of an EU </a:t>
            </a:r>
            <a:r>
              <a:rPr lang="en-US" sz="1600" i="1" dirty="0" err="1"/>
              <a:t>DuC</a:t>
            </a:r>
            <a:r>
              <a:rPr lang="en-US" sz="1600" i="1" dirty="0"/>
              <a:t>.</a:t>
            </a:r>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20</a:t>
            </a:fld>
            <a:endParaRPr lang="en-GB"/>
          </a:p>
        </p:txBody>
      </p:sp>
    </p:spTree>
    <p:extLst>
      <p:ext uri="{BB962C8B-B14F-4D97-AF65-F5344CB8AC3E}">
        <p14:creationId xmlns:p14="http://schemas.microsoft.com/office/powerpoint/2010/main" val="3729040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82" y="2984601"/>
            <a:ext cx="7886700" cy="784664"/>
          </a:xfrm>
        </p:spPr>
        <p:txBody>
          <a:bodyPr/>
          <a:lstStyle/>
          <a:p>
            <a:r>
              <a:rPr lang="en-US" dirty="0" smtClean="0"/>
              <a:t>Introduction</a:t>
            </a:r>
            <a:endParaRPr lang="en-US" dirty="0"/>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3</a:t>
            </a:fld>
            <a:endParaRPr lang="en-GB"/>
          </a:p>
        </p:txBody>
      </p:sp>
    </p:spTree>
    <p:extLst>
      <p:ext uri="{BB962C8B-B14F-4D97-AF65-F5344CB8AC3E}">
        <p14:creationId xmlns:p14="http://schemas.microsoft.com/office/powerpoint/2010/main" val="2840561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marL="457200" indent="-457200"/>
            <a:r>
              <a:rPr lang="en-US" altLang="nl-NL" sz="2000" dirty="0"/>
              <a:t>Core cooling needs to be guaranteed under all circumstances</a:t>
            </a:r>
          </a:p>
          <a:p>
            <a:pPr marL="457200" indent="-457200"/>
            <a:r>
              <a:rPr lang="en-US" altLang="nl-NL" sz="2000" dirty="0"/>
              <a:t>Flow blockage accidents typically lead to degradation of the heat transfer</a:t>
            </a:r>
          </a:p>
          <a:p>
            <a:pPr marL="457200" indent="-457200"/>
            <a:r>
              <a:rPr lang="en-US" altLang="nl-NL" sz="2000" dirty="0"/>
              <a:t>Numerically this can be analyzed but experimental validation is required</a:t>
            </a:r>
          </a:p>
          <a:p>
            <a:pPr marL="457200" indent="-457200"/>
            <a:r>
              <a:rPr lang="en-US" altLang="nl-NL" sz="2000" dirty="0"/>
              <a:t>Validation of blockages in liquid metal fuel assemblies employing grid spacers is needed. </a:t>
            </a:r>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4</a:t>
            </a:fld>
            <a:endParaRPr lang="en-GB"/>
          </a:p>
        </p:txBody>
      </p:sp>
    </p:spTree>
    <p:extLst>
      <p:ext uri="{BB962C8B-B14F-4D97-AF65-F5344CB8AC3E}">
        <p14:creationId xmlns:p14="http://schemas.microsoft.com/office/powerpoint/2010/main" val="4275629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628650" y="1376364"/>
            <a:ext cx="4233282" cy="4800600"/>
          </a:xfrm>
        </p:spPr>
        <p:txBody>
          <a:bodyPr/>
          <a:lstStyle/>
          <a:p>
            <a:pPr marL="457200" indent="-457200"/>
            <a:r>
              <a:rPr lang="en-US" altLang="nl-NL" sz="2000" dirty="0"/>
              <a:t>ALFRED is under development in Europe as Lead Fast Reactor demonstrator.</a:t>
            </a:r>
          </a:p>
          <a:p>
            <a:pPr marL="457200" indent="-457200"/>
            <a:r>
              <a:rPr lang="en-US" altLang="nl-NL" sz="2000" dirty="0"/>
              <a:t>ALFRED fuel assembly employs grid spacers</a:t>
            </a:r>
          </a:p>
          <a:p>
            <a:pPr marL="457200" indent="-457200"/>
            <a:r>
              <a:rPr lang="en-US" altLang="nl-NL" sz="2000" dirty="0"/>
              <a:t>Lead experiment is being prepared at ENEA in Italy</a:t>
            </a:r>
          </a:p>
          <a:p>
            <a:pPr marL="457200" indent="-457200"/>
            <a:r>
              <a:rPr lang="en-US" altLang="nl-NL" sz="2000" dirty="0"/>
              <a:t>Experiment set-up is </a:t>
            </a:r>
            <a:r>
              <a:rPr lang="en-US" altLang="nl-NL" sz="2000" dirty="0" err="1"/>
              <a:t>preceeded</a:t>
            </a:r>
            <a:r>
              <a:rPr lang="en-US" altLang="nl-NL" sz="2000" dirty="0"/>
              <a:t> and supported by a broad and shared international numerical modelling effort </a:t>
            </a:r>
          </a:p>
          <a:p>
            <a:endParaRPr lang="en-US" dirty="0"/>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5</a:t>
            </a:fld>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159" y="1115120"/>
            <a:ext cx="4164397" cy="456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118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82" y="2984601"/>
            <a:ext cx="7886700" cy="784664"/>
          </a:xfrm>
        </p:spPr>
        <p:txBody>
          <a:bodyPr/>
          <a:lstStyle/>
          <a:p>
            <a:r>
              <a:rPr lang="en-US" dirty="0" smtClean="0"/>
              <a:t>BFPS Test Section</a:t>
            </a:r>
            <a:endParaRPr lang="en-US" dirty="0"/>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6</a:t>
            </a:fld>
            <a:endParaRPr lang="en-GB"/>
          </a:p>
        </p:txBody>
      </p:sp>
    </p:spTree>
    <p:extLst>
      <p:ext uri="{BB962C8B-B14F-4D97-AF65-F5344CB8AC3E}">
        <p14:creationId xmlns:p14="http://schemas.microsoft.com/office/powerpoint/2010/main" val="2423022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BFPS Test Section</a:t>
            </a:r>
            <a:endParaRPr lang="en-US" dirty="0"/>
          </a:p>
        </p:txBody>
      </p:sp>
      <p:sp>
        <p:nvSpPr>
          <p:cNvPr id="3" name="Content Placeholder 2"/>
          <p:cNvSpPr>
            <a:spLocks noGrp="1"/>
          </p:cNvSpPr>
          <p:nvPr>
            <p:ph idx="1"/>
          </p:nvPr>
        </p:nvSpPr>
        <p:spPr>
          <a:xfrm>
            <a:off x="628650" y="1376364"/>
            <a:ext cx="4954394" cy="4800600"/>
          </a:xfrm>
        </p:spPr>
        <p:txBody>
          <a:bodyPr/>
          <a:lstStyle/>
          <a:p>
            <a:pPr marL="457200" indent="-457200"/>
            <a:r>
              <a:rPr lang="en-US" altLang="nl-NL" sz="2400" dirty="0"/>
              <a:t>Blockage Fuel Pin Simulator test section in NACIE loop at ENEA in Italy</a:t>
            </a:r>
          </a:p>
          <a:p>
            <a:pPr marL="457200" indent="-457200"/>
            <a:r>
              <a:rPr lang="en-US" altLang="nl-NL" sz="2400" dirty="0"/>
              <a:t>19-pins</a:t>
            </a:r>
          </a:p>
          <a:p>
            <a:pPr marL="817200" lvl="1" indent="-457200"/>
            <a:r>
              <a:rPr lang="en-US" altLang="nl-NL" dirty="0"/>
              <a:t>11 pins instrumented with 52 TCs</a:t>
            </a:r>
          </a:p>
          <a:p>
            <a:pPr marL="817200" lvl="1" indent="-457200"/>
            <a:r>
              <a:rPr lang="en-US" altLang="nl-NL" dirty="0"/>
              <a:t>5 sub-channels instrumented with 15 TCs</a:t>
            </a:r>
          </a:p>
          <a:p>
            <a:pPr marL="817200" lvl="1" indent="-457200"/>
            <a:r>
              <a:rPr lang="en-US" altLang="nl-NL" dirty="0"/>
              <a:t>600 mm heat length</a:t>
            </a:r>
          </a:p>
          <a:p>
            <a:pPr marL="817200" lvl="1" indent="-457200"/>
            <a:r>
              <a:rPr lang="en-US" altLang="nl-NL" dirty="0"/>
              <a:t>D = 10 mm</a:t>
            </a:r>
          </a:p>
          <a:p>
            <a:pPr marL="817200" lvl="1" indent="-457200"/>
            <a:r>
              <a:rPr lang="en-US" altLang="nl-NL" dirty="0"/>
              <a:t>P/D =1.4</a:t>
            </a:r>
          </a:p>
          <a:p>
            <a:pPr marL="817200" lvl="1" indent="-457200"/>
            <a:r>
              <a:rPr lang="en-US" altLang="nl-NL" dirty="0"/>
              <a:t>250 kW</a:t>
            </a:r>
          </a:p>
          <a:p>
            <a:endParaRPr lang="en-US" dirty="0"/>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7</a:t>
            </a:fld>
            <a:endParaRPr lang="en-GB"/>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0606" y="1157655"/>
            <a:ext cx="2516458" cy="335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8039" y="4607474"/>
            <a:ext cx="2516460" cy="1886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magine 8"/>
          <p:cNvPicPr>
            <a:picLocks noChangeAspect="1"/>
          </p:cNvPicPr>
          <p:nvPr/>
        </p:nvPicPr>
        <p:blipFill>
          <a:blip r:embed="rId4" cstate="print"/>
          <a:srcRect/>
          <a:stretch>
            <a:fillRect/>
          </a:stretch>
        </p:blipFill>
        <p:spPr bwMode="auto">
          <a:xfrm>
            <a:off x="2490275" y="4519693"/>
            <a:ext cx="2268834" cy="1957624"/>
          </a:xfrm>
          <a:prstGeom prst="rect">
            <a:avLst/>
          </a:prstGeom>
          <a:noFill/>
          <a:ln w="9525">
            <a:noFill/>
            <a:miter lim="800000"/>
            <a:headEnd/>
            <a:tailEnd/>
          </a:ln>
        </p:spPr>
      </p:pic>
      <p:pic>
        <p:nvPicPr>
          <p:cNvPr id="9" name="Immagine 14" descr="AxialPosition.png"/>
          <p:cNvPicPr/>
          <p:nvPr/>
        </p:nvPicPr>
        <p:blipFill>
          <a:blip r:embed="rId5" cstate="print"/>
          <a:srcRect r="38698"/>
          <a:stretch>
            <a:fillRect/>
          </a:stretch>
        </p:blipFill>
        <p:spPr>
          <a:xfrm>
            <a:off x="4858984" y="4307283"/>
            <a:ext cx="602272" cy="2218892"/>
          </a:xfrm>
          <a:prstGeom prst="rect">
            <a:avLst/>
          </a:prstGeom>
        </p:spPr>
      </p:pic>
    </p:spTree>
    <p:extLst>
      <p:ext uri="{BB962C8B-B14F-4D97-AF65-F5344CB8AC3E}">
        <p14:creationId xmlns:p14="http://schemas.microsoft.com/office/powerpoint/2010/main" val="4159888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BFPS Test Section</a:t>
            </a:r>
            <a:endParaRPr lang="en-US" dirty="0"/>
          </a:p>
        </p:txBody>
      </p:sp>
      <p:sp>
        <p:nvSpPr>
          <p:cNvPr id="3" name="Content Placeholder 2"/>
          <p:cNvSpPr>
            <a:spLocks noGrp="1"/>
          </p:cNvSpPr>
          <p:nvPr>
            <p:ph idx="1"/>
          </p:nvPr>
        </p:nvSpPr>
        <p:spPr>
          <a:xfrm>
            <a:off x="628650" y="1376364"/>
            <a:ext cx="3779799" cy="4800600"/>
          </a:xfrm>
        </p:spPr>
        <p:txBody>
          <a:bodyPr/>
          <a:lstStyle/>
          <a:p>
            <a:pPr marL="457200" indent="-457200"/>
            <a:r>
              <a:rPr lang="en-US" altLang="nl-NL" sz="2400" dirty="0"/>
              <a:t>Various blockages</a:t>
            </a:r>
          </a:p>
          <a:p>
            <a:pPr marL="457200" indent="-457200"/>
            <a:r>
              <a:rPr lang="en-US" altLang="nl-NL" sz="2400" dirty="0"/>
              <a:t>Purposes</a:t>
            </a:r>
          </a:p>
          <a:p>
            <a:pPr marL="817200" lvl="1" indent="-457200"/>
            <a:r>
              <a:rPr lang="en-US" altLang="nl-NL" dirty="0"/>
              <a:t>pin wall temperature measurement</a:t>
            </a:r>
          </a:p>
          <a:p>
            <a:pPr marL="817200" lvl="1" indent="-457200"/>
            <a:r>
              <a:rPr lang="en-US" altLang="nl-NL" dirty="0"/>
              <a:t>sub-channel temperature measurement</a:t>
            </a:r>
          </a:p>
          <a:p>
            <a:pPr marL="817200" lvl="1" indent="-457200"/>
            <a:r>
              <a:rPr lang="en-US" altLang="nl-NL" dirty="0"/>
              <a:t>Heat Transfer Coefficient (HTC) evaluation</a:t>
            </a:r>
          </a:p>
          <a:p>
            <a:pPr marL="817200" lvl="1" indent="-457200"/>
            <a:r>
              <a:rPr lang="en-US" altLang="nl-NL" dirty="0"/>
              <a:t>axial temperature profiles</a:t>
            </a:r>
          </a:p>
          <a:p>
            <a:pPr marL="817200" lvl="1" indent="-457200"/>
            <a:r>
              <a:rPr lang="en-US" altLang="nl-NL" dirty="0"/>
              <a:t>evaluation of the thermal mixing at the outlet of the pin bundle </a:t>
            </a:r>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8</a:t>
            </a:fld>
            <a:endParaRPr lang="en-GB"/>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586" y="3283574"/>
            <a:ext cx="4047818" cy="3031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520" b="9622"/>
          <a:stretch/>
        </p:blipFill>
        <p:spPr>
          <a:xfrm>
            <a:off x="4300531" y="1403707"/>
            <a:ext cx="4672922" cy="2014982"/>
          </a:xfrm>
          <a:prstGeom prst="rect">
            <a:avLst/>
          </a:prstGeom>
        </p:spPr>
      </p:pic>
    </p:spTree>
    <p:extLst>
      <p:ext uri="{BB962C8B-B14F-4D97-AF65-F5344CB8AC3E}">
        <p14:creationId xmlns:p14="http://schemas.microsoft.com/office/powerpoint/2010/main" val="2314050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82" y="2984601"/>
            <a:ext cx="7886700" cy="784664"/>
          </a:xfrm>
        </p:spPr>
        <p:txBody>
          <a:bodyPr/>
          <a:lstStyle/>
          <a:p>
            <a:r>
              <a:rPr lang="en-US" dirty="0"/>
              <a:t>CFD </a:t>
            </a:r>
            <a:r>
              <a:rPr lang="en-US" dirty="0" smtClean="0"/>
              <a:t>Models </a:t>
            </a:r>
            <a:r>
              <a:rPr lang="en-US" dirty="0"/>
              <a:t>and Methods</a:t>
            </a:r>
          </a:p>
        </p:txBody>
      </p:sp>
      <p:sp>
        <p:nvSpPr>
          <p:cNvPr id="4" name="Footer Placeholder 3"/>
          <p:cNvSpPr>
            <a:spLocks noGrp="1"/>
          </p:cNvSpPr>
          <p:nvPr>
            <p:ph type="ftr" sz="quarter" idx="11"/>
          </p:nvPr>
        </p:nvSpPr>
        <p:spPr/>
        <p:txBody>
          <a:bodyPr/>
          <a:lstStyle/>
          <a:p>
            <a:r>
              <a:rPr lang="en-GB" smtClean="0"/>
              <a:t>Xi'an, 5 September 2017</a:t>
            </a:r>
            <a:endParaRPr lang="en-GB" dirty="0"/>
          </a:p>
        </p:txBody>
      </p:sp>
      <p:sp>
        <p:nvSpPr>
          <p:cNvPr id="5" name="Slide Number Placeholder 4"/>
          <p:cNvSpPr>
            <a:spLocks noGrp="1"/>
          </p:cNvSpPr>
          <p:nvPr>
            <p:ph type="sldNum" sz="quarter" idx="12"/>
          </p:nvPr>
        </p:nvSpPr>
        <p:spPr/>
        <p:txBody>
          <a:bodyPr/>
          <a:lstStyle/>
          <a:p>
            <a:fld id="{DF65F510-B44D-4A49-B906-A9FF7F026B1F}" type="slidenum">
              <a:rPr lang="en-GB" smtClean="0"/>
              <a:t>9</a:t>
            </a:fld>
            <a:endParaRPr lang="en-GB"/>
          </a:p>
        </p:txBody>
      </p:sp>
    </p:spTree>
    <p:extLst>
      <p:ext uri="{BB962C8B-B14F-4D97-AF65-F5344CB8AC3E}">
        <p14:creationId xmlns:p14="http://schemas.microsoft.com/office/powerpoint/2010/main" val="1300803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SESA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5B9BD5"/>
      </a:folHlink>
    </a:clrScheme>
    <a:fontScheme name="SESAME FINAL">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TotalTime>
  <Words>723</Words>
  <Application>Microsoft Office PowerPoint</Application>
  <PresentationFormat>Diavoorstelling (4:3)</PresentationFormat>
  <Paragraphs>164</Paragraphs>
  <Slides>20</Slides>
  <Notes>0</Notes>
  <HiddenSlides>1</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Thème Office</vt:lpstr>
      <vt:lpstr>CFD ANALYSES OF THE INTERNAL BLOCKAGE IN THE NACIE-UP FUEL PIN BUNDLE SIMULATOR</vt:lpstr>
      <vt:lpstr>Contents</vt:lpstr>
      <vt:lpstr>Introduction</vt:lpstr>
      <vt:lpstr>Introduction</vt:lpstr>
      <vt:lpstr>Introduction</vt:lpstr>
      <vt:lpstr>BFPS Test Section</vt:lpstr>
      <vt:lpstr>BFPS Test Section</vt:lpstr>
      <vt:lpstr>BFPS Test Section</vt:lpstr>
      <vt:lpstr>CFD Models and Methods</vt:lpstr>
      <vt:lpstr>CFD Models and Methods</vt:lpstr>
      <vt:lpstr>CFD Models and Methods</vt:lpstr>
      <vt:lpstr>Results</vt:lpstr>
      <vt:lpstr>Results</vt:lpstr>
      <vt:lpstr>Results</vt:lpstr>
      <vt:lpstr>Results</vt:lpstr>
      <vt:lpstr>Results</vt:lpstr>
      <vt:lpstr>Results</vt:lpstr>
      <vt:lpstr>Conclusions and Outlook</vt:lpstr>
      <vt:lpstr>Conclusions and Outlook</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Chloé CHAVARDES | LGI Consulting</dc:creator>
  <cp:lastModifiedBy>Ferry Roelofs</cp:lastModifiedBy>
  <cp:revision>45</cp:revision>
  <dcterms:created xsi:type="dcterms:W3CDTF">2015-04-08T09:10:15Z</dcterms:created>
  <dcterms:modified xsi:type="dcterms:W3CDTF">2017-09-05T02:50:32Z</dcterms:modified>
</cp:coreProperties>
</file>